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gif" ContentType="image/gif"/>
  <Default Extension="vml" ContentType="application/vnd.openxmlformats-officedocument.vmlDrawin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2"/>
  </p:notesMasterIdLst>
  <p:sldIdLst>
    <p:sldId id="390" r:id="rId2"/>
    <p:sldId id="356" r:id="rId3"/>
    <p:sldId id="370" r:id="rId4"/>
    <p:sldId id="378" r:id="rId5"/>
    <p:sldId id="387" r:id="rId6"/>
    <p:sldId id="371" r:id="rId7"/>
    <p:sldId id="357" r:id="rId8"/>
    <p:sldId id="431" r:id="rId9"/>
    <p:sldId id="372" r:id="rId10"/>
    <p:sldId id="340" r:id="rId11"/>
    <p:sldId id="373" r:id="rId12"/>
    <p:sldId id="374" r:id="rId13"/>
    <p:sldId id="406" r:id="rId14"/>
    <p:sldId id="365" r:id="rId15"/>
    <p:sldId id="396" r:id="rId16"/>
    <p:sldId id="397" r:id="rId17"/>
    <p:sldId id="398" r:id="rId18"/>
    <p:sldId id="393" r:id="rId19"/>
    <p:sldId id="394" r:id="rId20"/>
    <p:sldId id="432" r:id="rId21"/>
    <p:sldId id="392" r:id="rId22"/>
    <p:sldId id="408" r:id="rId23"/>
    <p:sldId id="410" r:id="rId24"/>
    <p:sldId id="412" r:id="rId25"/>
    <p:sldId id="411" r:id="rId26"/>
    <p:sldId id="428" r:id="rId27"/>
    <p:sldId id="429" r:id="rId28"/>
    <p:sldId id="413" r:id="rId29"/>
    <p:sldId id="415" r:id="rId30"/>
    <p:sldId id="416" r:id="rId31"/>
    <p:sldId id="433" r:id="rId32"/>
    <p:sldId id="366" r:id="rId33"/>
    <p:sldId id="367" r:id="rId34"/>
    <p:sldId id="368" r:id="rId35"/>
    <p:sldId id="369" r:id="rId36"/>
    <p:sldId id="405" r:id="rId37"/>
    <p:sldId id="418" r:id="rId38"/>
    <p:sldId id="421" r:id="rId39"/>
    <p:sldId id="420" r:id="rId40"/>
    <p:sldId id="434" r:id="rId41"/>
    <p:sldId id="404" r:id="rId42"/>
    <p:sldId id="422" r:id="rId43"/>
    <p:sldId id="423" r:id="rId44"/>
    <p:sldId id="425" r:id="rId45"/>
    <p:sldId id="427" r:id="rId46"/>
    <p:sldId id="424" r:id="rId47"/>
    <p:sldId id="430" r:id="rId48"/>
    <p:sldId id="388" r:id="rId49"/>
    <p:sldId id="353" r:id="rId50"/>
    <p:sldId id="287" r:id="rId51"/>
  </p:sldIdLst>
  <p:sldSz cx="9144000" cy="6858000" type="screen4x3"/>
  <p:notesSz cx="6797675" cy="9926638"/>
  <p:embeddedFontLst>
    <p:embeddedFont>
      <p:font typeface="Calibri" panose="020F0502020204030204" pitchFamily="34" charset="0"/>
      <p:regular r:id="rId53"/>
      <p:bold r:id="rId54"/>
      <p:italic r:id="rId55"/>
      <p:boldItalic r:id="rId56"/>
    </p:embeddedFont>
    <p:embeddedFont>
      <p:font typeface="Arial Black" panose="020B0A04020102020204" pitchFamily="34" charset="0"/>
      <p:bold r:id="rId57"/>
    </p:embeddedFont>
    <p:embeddedFont>
      <p:font typeface="ＭＳ Ｐゴシック" panose="020B0600070205080204" pitchFamily="34" charset="-128"/>
      <p:regular r:id="rId58"/>
    </p:embeddedFont>
  </p:embeddedFontLst>
  <p:defaultTex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5B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73" autoAdjust="0"/>
    <p:restoredTop sz="81398" autoAdjust="0"/>
  </p:normalViewPr>
  <p:slideViewPr>
    <p:cSldViewPr showGuides="1">
      <p:cViewPr>
        <p:scale>
          <a:sx n="60" d="100"/>
          <a:sy n="60" d="100"/>
        </p:scale>
        <p:origin x="-1757" y="-269"/>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3.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2.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GB"/>
          </a:p>
        </p:txBody>
      </p:sp>
      <p:sp>
        <p:nvSpPr>
          <p:cNvPr id="15363"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GB"/>
          </a:p>
        </p:txBody>
      </p:sp>
      <p:sp>
        <p:nvSpPr>
          <p:cNvPr id="7172"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15366"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GB"/>
          </a:p>
        </p:txBody>
      </p:sp>
      <p:sp>
        <p:nvSpPr>
          <p:cNvPr id="15367"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E1F5832C-8A74-450F-B6D5-3E22F77F9020}" type="slidenum">
              <a:rPr lang="en-GB"/>
              <a:pPr>
                <a:defRPr/>
              </a:pPr>
              <a:t>‹#›</a:t>
            </a:fld>
            <a:endParaRPr lang="en-GB"/>
          </a:p>
        </p:txBody>
      </p:sp>
    </p:spTree>
    <p:extLst>
      <p:ext uri="{BB962C8B-B14F-4D97-AF65-F5344CB8AC3E}">
        <p14:creationId xmlns:p14="http://schemas.microsoft.com/office/powerpoint/2010/main" val="6340313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asa.org.uk/Complaints-and-ASA-action/Adjudications/2010/2/no-added-sugar-Ltd/TF_ADJ_48135.aspx"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hscic.gov.uk/ncmp"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hscic.gov.uk/catalogue/PUB16077"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hscic.gov.uk/ncmp"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ec.europa.eu/food/food/labellingnutrition/claims/community_register/nutrition_claims_en.htm" TargetMode="External"/><Relationship Id="rId2" Type="http://schemas.openxmlformats.org/officeDocument/2006/relationships/slide" Target="../slides/slide43.xml"/><Relationship Id="rId1" Type="http://schemas.openxmlformats.org/officeDocument/2006/relationships/notesMaster" Target="../notesMasters/notesMaster1.xml"/><Relationship Id="rId4" Type="http://schemas.openxmlformats.org/officeDocument/2006/relationships/hyperlink" Target="http://www.ec.europa.eu/food/food/labellingnutrition/claims/community_register/authorised_health_claims_en.htm"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p:spPr>
      </p:sp>
      <p:sp>
        <p:nvSpPr>
          <p:cNvPr id="1392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altLang="en-US" smtClean="0"/>
              <a:t>Covered in Section 5 in both the CAP and BCAP Codes.   </a:t>
            </a:r>
          </a:p>
        </p:txBody>
      </p:sp>
      <p:sp>
        <p:nvSpPr>
          <p:cNvPr id="92164" name="Slide Number Placeholder 3"/>
          <p:cNvSpPr>
            <a:spLocks noGrp="1"/>
          </p:cNvSpPr>
          <p:nvPr>
            <p:ph type="sldNum" sz="quarter" idx="5"/>
          </p:nvPr>
        </p:nvSpPr>
        <p:spPr/>
        <p:txBody>
          <a:bodyPr/>
          <a:lstStyle/>
          <a:p>
            <a:pPr>
              <a:defRPr/>
            </a:pPr>
            <a:fld id="{D3BB95D0-F2C1-44A2-B0CF-ED49A25F4A30}" type="slidenum">
              <a:rPr lang="en-GB" altLang="en-US" smtClean="0"/>
              <a:pPr>
                <a:defRPr/>
              </a:pPr>
              <a:t>1</a:t>
            </a:fld>
            <a:endParaRPr lang="en-GB"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87395" name="Notes Placeholder 2"/>
          <p:cNvSpPr>
            <a:spLocks noGrp="1"/>
          </p:cNvSpPr>
          <p:nvPr>
            <p:ph type="body" idx="1"/>
          </p:nvPr>
        </p:nvSpPr>
        <p:spPr bwMode="auto">
          <a:noFill/>
        </p:spPr>
        <p:txBody>
          <a:bodyPr wrap="square" numCol="1" anchor="t" anchorCtr="0" compatLnSpc="1">
            <a:prstTxWarp prst="textNoShape">
              <a:avLst/>
            </a:prstTxWarp>
          </a:bodyPr>
          <a:lstStyle/>
          <a:p>
            <a:r>
              <a:rPr lang="en-GB" smtClean="0"/>
              <a:t>A09-111788:      </a:t>
            </a:r>
            <a:r>
              <a:rPr lang="en-GB" b="1" smtClean="0"/>
              <a:t>No added sugar Ltd</a:t>
            </a:r>
            <a:endParaRPr lang="en-GB" smtClean="0"/>
          </a:p>
          <a:p>
            <a:r>
              <a:rPr lang="en-GB" u="sng" smtClean="0">
                <a:hlinkClick r:id="rId3"/>
              </a:rPr>
              <a:t>http://www.asa.org.uk/Complaints-and-ASA-action/Adjudications/2010/2/no-added-sugar-Ltd/TF_ADJ_48135.aspx</a:t>
            </a:r>
            <a:r>
              <a:rPr lang="en-GB" smtClean="0"/>
              <a:t> A children’s clothing catalogue showed various pictures of children sitting in close proximity to coloured ‘rubbish bags’ or holding items of rubbish on or near their heads. Complainants objected that the catalogue was irresponsible because it featured images of children with plastic carrier bags on or near their heads, an action which could be copied by children, leading to their physical harm. Upheld. </a:t>
            </a:r>
          </a:p>
          <a:p>
            <a:endParaRPr lang="en-GB" smtClean="0"/>
          </a:p>
        </p:txBody>
      </p:sp>
      <p:sp>
        <p:nvSpPr>
          <p:cNvPr id="1873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709C074-A025-4B57-8BDF-390F6893A33C}" type="slidenum">
              <a:rPr lang="en-GB" smtClean="0">
                <a:latin typeface="Arial" pitchFamily="34" charset="0"/>
              </a:rPr>
              <a:pPr/>
              <a:t>18</a:t>
            </a:fld>
            <a:endParaRPr lang="en-GB"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xfrm>
            <a:off x="917575" y="744538"/>
            <a:ext cx="4962525" cy="3722687"/>
          </a:xfrm>
          <a:ln/>
        </p:spPr>
      </p:sp>
      <p:sp>
        <p:nvSpPr>
          <p:cNvPr id="47107" name="Notes Placeholder 2"/>
          <p:cNvSpPr>
            <a:spLocks noGrp="1"/>
          </p:cNvSpPr>
          <p:nvPr>
            <p:ph type="body" idx="1"/>
          </p:nvPr>
        </p:nvSpPr>
        <p:spPr>
          <a:noFill/>
          <a:ln/>
        </p:spPr>
        <p:txBody>
          <a:bodyPr/>
          <a:lstStyle/>
          <a:p>
            <a:pPr fontAlgn="base"/>
            <a:r>
              <a:rPr lang="en-GB" sz="1200" b="0" i="0" kern="1200" dirty="0" smtClean="0">
                <a:solidFill>
                  <a:schemeClr val="tx1"/>
                </a:solidFill>
                <a:effectLst/>
                <a:latin typeface="Arial" charset="0"/>
                <a:ea typeface="+mn-ea"/>
                <a:cs typeface="Arial" charset="0"/>
              </a:rPr>
              <a:t>a. The “</a:t>
            </a:r>
            <a:r>
              <a:rPr lang="en-GB" sz="1200" b="0" i="0" kern="1200" dirty="0" err="1" smtClean="0">
                <a:solidFill>
                  <a:schemeClr val="tx1"/>
                </a:solidFill>
                <a:effectLst/>
                <a:latin typeface="Arial" charset="0"/>
                <a:ea typeface="+mn-ea"/>
                <a:cs typeface="Arial" charset="0"/>
              </a:rPr>
              <a:t>WeetaKid</a:t>
            </a:r>
            <a:r>
              <a:rPr lang="en-GB" sz="1200" b="0" i="0" kern="1200" dirty="0" smtClean="0">
                <a:solidFill>
                  <a:schemeClr val="tx1"/>
                </a:solidFill>
                <a:effectLst/>
                <a:latin typeface="Arial" charset="0"/>
                <a:ea typeface="+mn-ea"/>
                <a:cs typeface="Arial" charset="0"/>
              </a:rPr>
              <a:t>” app, which used interactive QR (Quick Response) technology for iPhones, iPods and </a:t>
            </a:r>
            <a:r>
              <a:rPr lang="en-GB" sz="1200" b="0" i="0" kern="1200" dirty="0" err="1" smtClean="0">
                <a:solidFill>
                  <a:schemeClr val="tx1"/>
                </a:solidFill>
                <a:effectLst/>
                <a:latin typeface="Arial" charset="0"/>
                <a:ea typeface="+mn-ea"/>
                <a:cs typeface="Arial" charset="0"/>
              </a:rPr>
              <a:t>iPads</a:t>
            </a:r>
            <a:r>
              <a:rPr lang="en-GB" sz="1200" b="0" i="0" kern="1200" dirty="0" smtClean="0">
                <a:solidFill>
                  <a:schemeClr val="tx1"/>
                </a:solidFill>
                <a:effectLst/>
                <a:latin typeface="Arial" charset="0"/>
                <a:ea typeface="+mn-ea"/>
                <a:cs typeface="Arial" charset="0"/>
              </a:rPr>
              <a:t>, could be downloaded via a link on the Weetabix website. The app included two games, in which players controlled the </a:t>
            </a:r>
            <a:r>
              <a:rPr lang="en-GB" sz="1200" b="0" i="0" kern="1200" dirty="0" err="1" smtClean="0">
                <a:solidFill>
                  <a:schemeClr val="tx1"/>
                </a:solidFill>
                <a:effectLst/>
                <a:latin typeface="Arial" charset="0"/>
                <a:ea typeface="+mn-ea"/>
                <a:cs typeface="Arial" charset="0"/>
              </a:rPr>
              <a:t>WeetaKid</a:t>
            </a:r>
            <a:r>
              <a:rPr lang="en-GB" sz="1200" b="0" i="0" kern="1200" dirty="0" smtClean="0">
                <a:solidFill>
                  <a:schemeClr val="tx1"/>
                </a:solidFill>
                <a:effectLst/>
                <a:latin typeface="Arial" charset="0"/>
                <a:ea typeface="+mn-ea"/>
                <a:cs typeface="Arial" charset="0"/>
              </a:rPr>
              <a:t> character to collect items to populate </a:t>
            </a:r>
            <a:r>
              <a:rPr lang="en-GB" sz="1200" b="0" i="0" kern="1200" dirty="0" err="1" smtClean="0">
                <a:solidFill>
                  <a:schemeClr val="tx1"/>
                </a:solidFill>
                <a:effectLst/>
                <a:latin typeface="Arial" charset="0"/>
                <a:ea typeface="+mn-ea"/>
                <a:cs typeface="Arial" charset="0"/>
              </a:rPr>
              <a:t>WeetaKid’s</a:t>
            </a:r>
            <a:r>
              <a:rPr lang="en-GB" sz="1200" b="0" i="0" kern="1200" dirty="0" smtClean="0">
                <a:solidFill>
                  <a:schemeClr val="tx1"/>
                </a:solidFill>
                <a:effectLst/>
                <a:latin typeface="Arial" charset="0"/>
                <a:ea typeface="+mn-ea"/>
                <a:cs typeface="Arial" charset="0"/>
              </a:rPr>
              <a:t> ‘world’. When first opening the app, a character, called Nibbles, explained the game in a series of messages, including “Now the road ahead is tough, and you will need all the energy you can get ... But I’ve given you access to a place you can go every day to get all the energy you need ... It will make you faster, stronger and more agile for the quest ahead.” An arrow appeared, which pointed to a grey ‘W’ icon in the top left-hand corner of the screen. Tapping on the ‘W’ icon brought up Nibbles and the text “Do you have a </a:t>
            </a:r>
            <a:r>
              <a:rPr lang="en-GB" sz="1200" b="0" i="0" kern="1200" dirty="0" err="1" smtClean="0">
                <a:solidFill>
                  <a:schemeClr val="tx1"/>
                </a:solidFill>
                <a:effectLst/>
                <a:latin typeface="Arial" charset="0"/>
                <a:ea typeface="+mn-ea"/>
                <a:cs typeface="Arial" charset="0"/>
              </a:rPr>
              <a:t>Weetakid</a:t>
            </a:r>
            <a:r>
              <a:rPr lang="en-GB" sz="1200" b="0" i="0" kern="1200" dirty="0" smtClean="0">
                <a:solidFill>
                  <a:schemeClr val="tx1"/>
                </a:solidFill>
                <a:effectLst/>
                <a:latin typeface="Arial" charset="0"/>
                <a:ea typeface="+mn-ea"/>
                <a:cs typeface="Arial" charset="0"/>
              </a:rPr>
              <a:t> Weetabix box?” with “Yes” and “No” options. If the player answered “No”, Nibbles appeared along with one of a series of messages, such as “What?! No Weetabix?! Why make things harder for yourself?”, “Remember what I told you! A failure to prepare is preparation for failure!”, “You’re not eating your Weetabix? What about the extra energy? Oh good heavens!”, or “No Weetabix? Disaster! Don’t make things harder for yourself!”. If the player answered “Yes”, they were prompted to use their device to interact with the Weetabix pack. A 3D animation appeared in which the </a:t>
            </a:r>
            <a:r>
              <a:rPr lang="en-GB" sz="1200" b="0" i="0" kern="1200" dirty="0" err="1" smtClean="0">
                <a:solidFill>
                  <a:schemeClr val="tx1"/>
                </a:solidFill>
                <a:effectLst/>
                <a:latin typeface="Arial" charset="0"/>
                <a:ea typeface="+mn-ea"/>
                <a:cs typeface="Arial" charset="0"/>
              </a:rPr>
              <a:t>WeetaKid</a:t>
            </a:r>
            <a:r>
              <a:rPr lang="en-GB" sz="1200" b="0" i="0" kern="1200" dirty="0" smtClean="0">
                <a:solidFill>
                  <a:schemeClr val="tx1"/>
                </a:solidFill>
                <a:effectLst/>
                <a:latin typeface="Arial" charset="0"/>
                <a:ea typeface="+mn-ea"/>
                <a:cs typeface="Arial" charset="0"/>
              </a:rPr>
              <a:t> character jumped into a bowl of Weetabix and ate the Weetabix. Nibbles appeared with the message “Now you’ve had your Weetabix, your badge is energised and so are you. ... It will boost you in game to make you faster and more invincible ...”. The ‘W’ icon changed to become brighter and more colourful (‘energised’). The “W” icon ‘de-energised’ and turned grey again overnight, regardless of how much game-play had been engaged in during the day.</a:t>
            </a:r>
          </a:p>
          <a:p>
            <a:pPr fontAlgn="base"/>
            <a:r>
              <a:rPr lang="en-GB" sz="1200" b="0" i="0" kern="1200" dirty="0" smtClean="0">
                <a:solidFill>
                  <a:schemeClr val="tx1"/>
                </a:solidFill>
                <a:effectLst/>
                <a:latin typeface="Arial" charset="0"/>
                <a:ea typeface="+mn-ea"/>
                <a:cs typeface="Arial" charset="0"/>
              </a:rPr>
              <a:t>Another icon, of Nibbles (the ‘Nibbles icon’), in the top right-hand corner of the screen, navigated players to the games screen, where players could select one of two games to play. When the ‘W’ icon was energised, players could navigate directly to the games screen via the Nibbles icon. When the ‘W’ icon was de-energised, one of a series of messages appeared, along with Nibbles, before players could navigate to the games screen, such as “Do you want some Weetabix to get some extra energy?”, “You haven’t eaten! Why don’t you do it now?”, “Tired is not a good look for you. Why not eat something?”, “I really think you should eat something. How about it?”, “How about some Weetabix for extra energy?”, or “How about we put an extra spring in your step and eat something?”. Each message included “Yes” and “No” options. If players tapped on the “No” option, they were taken through to the games screen. If players tapped on the “Yes” option, an arrow appeared pointing to the ‘W’ icon, as a prompt for players to tap on it and scan the QR code on a Weetabix pack.</a:t>
            </a:r>
          </a:p>
          <a:p>
            <a:endParaRPr lang="en-GB" dirty="0" smtClean="0"/>
          </a:p>
          <a:p>
            <a:endParaRPr lang="en-GB" dirty="0" smtClean="0"/>
          </a:p>
          <a:p>
            <a:r>
              <a:rPr lang="en-GB" sz="1200" b="0" i="0" kern="1200" dirty="0" smtClean="0">
                <a:solidFill>
                  <a:schemeClr val="tx1"/>
                </a:solidFill>
                <a:effectLst/>
                <a:latin typeface="Arial" charset="0"/>
                <a:ea typeface="+mn-ea"/>
                <a:cs typeface="Arial" charset="0"/>
              </a:rPr>
              <a:t>1. the </a:t>
            </a:r>
            <a:r>
              <a:rPr lang="en-GB" sz="1200" b="0" i="0" kern="1200" dirty="0" err="1" smtClean="0">
                <a:solidFill>
                  <a:schemeClr val="tx1"/>
                </a:solidFill>
                <a:effectLst/>
                <a:latin typeface="Arial" charset="0"/>
                <a:ea typeface="+mn-ea"/>
                <a:cs typeface="Arial" charset="0"/>
              </a:rPr>
              <a:t>WeetaKid</a:t>
            </a:r>
            <a:r>
              <a:rPr lang="en-GB" sz="1200" b="0" i="0" kern="1200" dirty="0" smtClean="0">
                <a:solidFill>
                  <a:schemeClr val="tx1"/>
                </a:solidFill>
                <a:effectLst/>
                <a:latin typeface="Arial" charset="0"/>
                <a:ea typeface="+mn-ea"/>
                <a:cs typeface="Arial" charset="0"/>
              </a:rPr>
              <a:t> app (ad (a)) exploited the credulity, loyalty, vulnerability or lack of experience of children by making them feel inferior or unpopular for not buying a product, or that they were lacking in courage, duty or loyalty if they either did not buy the product or did not encourage others to buy the product.</a:t>
            </a:r>
          </a:p>
          <a:p>
            <a:endParaRPr lang="en-GB" dirty="0" smtClean="0"/>
          </a:p>
          <a:p>
            <a:endParaRPr lang="en-GB" dirty="0" smtClean="0"/>
          </a:p>
          <a:p>
            <a:r>
              <a:rPr lang="en-GB" dirty="0" smtClean="0"/>
              <a:t>1. Upheld</a:t>
            </a:r>
          </a:p>
          <a:p>
            <a:r>
              <a:rPr lang="en-GB" dirty="0" smtClean="0"/>
              <a:t>The ASA acknowledged the imaginary, fantastical nature of the games and the </a:t>
            </a:r>
            <a:r>
              <a:rPr lang="en-GB" dirty="0" err="1" smtClean="0"/>
              <a:t>WeetaKid</a:t>
            </a:r>
            <a:r>
              <a:rPr lang="en-GB" dirty="0" smtClean="0"/>
              <a:t> ‘world’ as a whole, and noted that neither of the games involved the </a:t>
            </a:r>
            <a:r>
              <a:rPr lang="en-GB" dirty="0" err="1" smtClean="0"/>
              <a:t>WeetaKid</a:t>
            </a:r>
            <a:r>
              <a:rPr lang="en-GB" dirty="0" smtClean="0"/>
              <a:t> character consuming or collecting Weetabix, although we noted the 3D animation, shown when the QR code was scanned, involved </a:t>
            </a:r>
            <a:r>
              <a:rPr lang="en-GB" dirty="0" err="1" smtClean="0"/>
              <a:t>WeetaKid</a:t>
            </a:r>
            <a:r>
              <a:rPr lang="en-GB" dirty="0" smtClean="0"/>
              <a:t> consuming a bowl of Weetabix. We disagreed with Weetabix’s view that the app remained wholly in the fantastical world of </a:t>
            </a:r>
            <a:r>
              <a:rPr lang="en-GB" dirty="0" err="1" smtClean="0"/>
              <a:t>WeetaKid</a:t>
            </a:r>
            <a:r>
              <a:rPr lang="en-GB" dirty="0" smtClean="0"/>
              <a:t>; we considered that the various prompts encouraging </a:t>
            </a:r>
            <a:r>
              <a:rPr lang="en-GB" dirty="0" err="1" smtClean="0"/>
              <a:t>WeetaKid</a:t>
            </a:r>
            <a:r>
              <a:rPr lang="en-GB" dirty="0" smtClean="0"/>
              <a:t> to eat, which appeared when players navigated to the games screen when the ‘W’ icon was de-energised, blurred the lines between the fantastical </a:t>
            </a:r>
            <a:r>
              <a:rPr lang="en-GB" dirty="0" err="1" smtClean="0"/>
              <a:t>WeetaKid</a:t>
            </a:r>
            <a:r>
              <a:rPr lang="en-GB" dirty="0" smtClean="0"/>
              <a:t> world and the real world. We considered it was not clear enough to children that the prompts such as “I really think you should eat something. How about it?” were directed solely at the </a:t>
            </a:r>
            <a:r>
              <a:rPr lang="en-GB" dirty="0" err="1" smtClean="0"/>
              <a:t>WeetaKid</a:t>
            </a:r>
            <a:r>
              <a:rPr lang="en-GB" dirty="0" smtClean="0"/>
              <a:t> character rather than at the player. We considered that was particularly the case because the only way in which players could re-energise the “W” icon and stop the prompts from appearing every time they navigated to the games screen was by taking action in the real world by scanning the QR code on a Weetabix pack, and because the “W” icon de-energised overnight and therefore players were prompted to scan the QR code every day. Furthermore, we were concerned that the language and tone of many of the prompts, such as “I really think you should eat something. How about it?”, “What?! No Weetabix?! Why make things harder for yourself?” and “Tired is not a good look for you. Why not eat something?”, was persuasive and negative, and could lead children to understand that if they did not eat Weetabix they were failing in some way.</a:t>
            </a:r>
          </a:p>
          <a:p>
            <a:endParaRPr lang="en-GB" dirty="0" smtClean="0"/>
          </a:p>
          <a:p>
            <a:r>
              <a:rPr lang="en-GB" dirty="0" smtClean="0"/>
              <a:t>We acknowledged that the app did not require players to purchase Weetabix to play the games and build their ‘world’, and that scanning the QR code did not appear to affect the performance of the </a:t>
            </a:r>
            <a:r>
              <a:rPr lang="en-GB" dirty="0" err="1" smtClean="0"/>
              <a:t>WeetaKid</a:t>
            </a:r>
            <a:r>
              <a:rPr lang="en-GB" dirty="0" smtClean="0"/>
              <a:t> character during game-play. However, we were concerned that the app created the opposite impression, because the animation which appeared when first opening the app, and the prompts when navigating to the games screen, included wording which implied strongly that game-play would be positively affected if players scanned the QR code or negatively affected if they failed to do so. For example, in the opening animation, Nibbles stated “... I’ve given you access to a place you can go every day to get all the energy you need ... It will make you faster, stronger and more agile for the quest ahead”, and the prompts included wording such as “No Weetabix! Disaster! Don’t make things harder for yourself!” and “Remember what I told you! A failure to prepare is preparation for failure!”. We noted that when the “W” icon was de-energised, which happened overnight, such prompts appeared every time players navigated to the games screen. </a:t>
            </a:r>
          </a:p>
          <a:p>
            <a:endParaRPr lang="en-GB" dirty="0" smtClean="0"/>
          </a:p>
          <a:p>
            <a:r>
              <a:rPr lang="en-GB" dirty="0" smtClean="0"/>
              <a:t>We considered it likely that children would understand that scanning the QR code on a Weetabix pack would improve </a:t>
            </a:r>
            <a:r>
              <a:rPr lang="en-GB" dirty="0" err="1" smtClean="0"/>
              <a:t>WeetaKid’s</a:t>
            </a:r>
            <a:r>
              <a:rPr lang="en-GB" dirty="0" smtClean="0"/>
              <a:t> performance in the games, and if they had not done so they would miss out on part of the functionality of the app and would not be able to do as well in the game as they otherwise would. We therefore considered it likely that children would ask their parents to purchase Weetabix in order that they could scan the QR code, and we were concerned that the frequency with which the prompts appeared would be likely to prompt children to ask their parents to purchase Weetabix on a frequent basis.</a:t>
            </a:r>
          </a:p>
          <a:p>
            <a:endParaRPr lang="en-GB" dirty="0" smtClean="0"/>
          </a:p>
          <a:p>
            <a:r>
              <a:rPr lang="en-GB" dirty="0" smtClean="0"/>
              <a:t>Because the language of the prompts could cause children to understand that they were failing if they did not eat Weetabix, the overall impression created by the app was that players would miss out on parts of its functionality and would not be able to perform as well in the games unless they scanned a </a:t>
            </a:r>
            <a:r>
              <a:rPr lang="en-GB" dirty="0" err="1" smtClean="0"/>
              <a:t>WeetaKid</a:t>
            </a:r>
            <a:r>
              <a:rPr lang="en-GB" dirty="0" smtClean="0"/>
              <a:t> QR code, and because they were prompted to do so on a frequent basis, we concluded the app exploited children’s credulity and vulnerability and was likely to make them feel inferior if they did not eat, buy or encourage their parents to buy Weetabix.</a:t>
            </a:r>
          </a:p>
          <a:p>
            <a:endParaRPr lang="en-GB" dirty="0" smtClean="0"/>
          </a:p>
          <a:p>
            <a:r>
              <a:rPr lang="en-GB" dirty="0" smtClean="0"/>
              <a:t>On this point, ad (a) breached CAP Code (Edition 12) rules 5.2 and 5.2.1 (Credulity and Unfair Pressure).</a:t>
            </a:r>
          </a:p>
          <a:p>
            <a:r>
              <a:rPr lang="en-GB" dirty="0" smtClean="0"/>
              <a:t>On this point, we also investigated ad (a) under CAP Code (Edition 12) rule 5.2.2 (Credulity and Unfair Pressure) but did not find it in breach.</a:t>
            </a:r>
          </a:p>
        </p:txBody>
      </p:sp>
      <p:sp>
        <p:nvSpPr>
          <p:cNvPr id="47108" name="Slide Number Placeholder 3"/>
          <p:cNvSpPr>
            <a:spLocks noGrp="1"/>
          </p:cNvSpPr>
          <p:nvPr>
            <p:ph type="sldNum" sz="quarter" idx="5"/>
          </p:nvPr>
        </p:nvSpPr>
        <p:spPr>
          <a:noFill/>
        </p:spPr>
        <p:txBody>
          <a:bodyPr/>
          <a:lstStyle/>
          <a:p>
            <a:fld id="{AD9D3181-0131-465C-8192-D8AE5DE5C72E}" type="slidenum">
              <a:rPr lang="en-GB" smtClean="0"/>
              <a:pPr/>
              <a:t>20</a:t>
            </a:fld>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a:xfrm>
            <a:off x="917575" y="744538"/>
            <a:ext cx="4962525" cy="3722687"/>
          </a:xfrm>
          <a:ln/>
        </p:spPr>
      </p:sp>
      <p:sp>
        <p:nvSpPr>
          <p:cNvPr id="3" name="Notes Placeholder 2"/>
          <p:cNvSpPr>
            <a:spLocks noGrp="1"/>
          </p:cNvSpPr>
          <p:nvPr>
            <p:ph type="body" idx="1"/>
          </p:nvPr>
        </p:nvSpPr>
        <p:spPr/>
        <p:txBody>
          <a:bodyPr>
            <a:normAutofit lnSpcReduction="10000"/>
          </a:bodyPr>
          <a:lstStyle/>
          <a:p>
            <a:pPr>
              <a:defRPr/>
            </a:pPr>
            <a:r>
              <a:rPr lang="en-GB" dirty="0" smtClean="0"/>
              <a:t>A complainant objected that the ad was irresponsible and offensive, because they believed the model was underweight and looked anorexic.</a:t>
            </a:r>
          </a:p>
          <a:p>
            <a:pPr>
              <a:defRPr/>
            </a:pPr>
            <a:endParaRPr lang="en-GB" b="1" dirty="0" smtClean="0"/>
          </a:p>
          <a:p>
            <a:pPr>
              <a:defRPr/>
            </a:pPr>
            <a:r>
              <a:rPr lang="en-GB" dirty="0" smtClean="0"/>
              <a:t>Drop Dead Clothing Ltd (Drop Dead) said the model was a standard size eight, as defined by the British Standard BS EN 13402, and wore an unadjusted size eight bikini in the ad. They said while many people in the UK may find a size eight too slim, a size eight was a normal UK clothing size and it would be unreasonable to consider a size eight model offensive. They said size eight was their most popular size.</a:t>
            </a:r>
          </a:p>
          <a:p>
            <a:pPr>
              <a:defRPr/>
            </a:pPr>
            <a:endParaRPr lang="en-GB" b="1" dirty="0" smtClean="0"/>
          </a:p>
          <a:p>
            <a:pPr>
              <a:defRPr/>
            </a:pPr>
            <a:r>
              <a:rPr lang="en-GB" dirty="0" smtClean="0"/>
              <a:t>Provided the model's measurements and said that she might not have any fat around her ribs, but she had a bust, hips and healthy skin. They said the makeup used in one of the images may have given her the appearance of dark sunken eyes and a stretched pose may have made her torso look slimmer. They also supplied other photos of the model, which they said showed she was not emaciated and was perfectly healthy.</a:t>
            </a:r>
          </a:p>
          <a:p>
            <a:pPr>
              <a:defRPr/>
            </a:pPr>
            <a:endParaRPr lang="en-GB" b="1" dirty="0" smtClean="0"/>
          </a:p>
          <a:p>
            <a:pPr>
              <a:defRPr/>
            </a:pPr>
            <a:r>
              <a:rPr lang="en-GB" b="1" dirty="0" smtClean="0"/>
              <a:t>ASA – upheld</a:t>
            </a:r>
          </a:p>
          <a:p>
            <a:pPr>
              <a:defRPr/>
            </a:pPr>
            <a:r>
              <a:rPr lang="en-GB" dirty="0" smtClean="0"/>
              <a:t>ASA considered that the model was very slim, and noted that in the bikini images her hip, rib and collar bones were highly visible. We also noted that in the bikini and denim shorts images, hollows in her thighs were noticeable and she had prominent thigh bones. We considered that in combination with the stretched out pose and heavy eye makeup, the model looked underweight in the pictures.</a:t>
            </a:r>
          </a:p>
          <a:p>
            <a:pPr>
              <a:defRPr/>
            </a:pPr>
            <a:endParaRPr lang="en-GB" dirty="0" smtClean="0"/>
          </a:p>
          <a:p>
            <a:pPr>
              <a:defRPr/>
            </a:pPr>
            <a:r>
              <a:rPr lang="en-GB" dirty="0" smtClean="0"/>
              <a:t>Ad was likely to impress upon that audience that the images were representative of the people who might wear Drop </a:t>
            </a:r>
            <a:r>
              <a:rPr lang="en-GB" dirty="0" err="1" smtClean="0"/>
              <a:t>Dead's</a:t>
            </a:r>
            <a:r>
              <a:rPr lang="en-GB" dirty="0" smtClean="0"/>
              <a:t> clothing, and as being something to aspire to. Therefore, while we considered the bikini and denim short images might not cause widespread or serious offence, we concluded they were socially irresponsible.</a:t>
            </a:r>
          </a:p>
          <a:p>
            <a:pPr>
              <a:defRPr/>
            </a:pPr>
            <a:endParaRPr lang="en-GB" b="1" dirty="0"/>
          </a:p>
        </p:txBody>
      </p:sp>
      <p:sp>
        <p:nvSpPr>
          <p:cNvPr id="160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4A94B8CC-C070-4315-8521-CC5CEEB417ED}" type="slidenum">
              <a:rPr lang="en-GB" smtClean="0"/>
              <a:pPr eaLnBrk="1" hangingPunct="1"/>
              <a:t>21</a:t>
            </a:fld>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E1FFD48A-63E6-47FF-9193-41717BACB87A}" type="slidenum">
              <a:rPr lang="en-GB" altLang="en-US">
                <a:solidFill>
                  <a:prstClr val="black"/>
                </a:solidFill>
              </a:rPr>
              <a:pPr eaLnBrk="1" hangingPunct="1">
                <a:spcBef>
                  <a:spcPct val="0"/>
                </a:spcBef>
              </a:pPr>
              <a:t>22</a:t>
            </a:fld>
            <a:endParaRPr lang="en-GB" altLang="en-US">
              <a:solidFill>
                <a:prstClr val="black"/>
              </a:solidFill>
            </a:endParaRPr>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smtClean="0"/>
              <a:t>must not include a direct exhortation to children to buy an advertised product or persuade their parents or other adults to buy an advertised product for them.</a:t>
            </a:r>
          </a:p>
          <a:p>
            <a:r>
              <a:rPr lang="en-GB" dirty="0" smtClean="0"/>
              <a:t>5.5Marketing communications that contain a direct exhortation to buy a product via a direct-response mechanism must not be directly targeted at children. For a definition of “direct-response mechanism”, see Section 9: Distance Selling.</a:t>
            </a:r>
          </a:p>
          <a:p>
            <a:pPr marL="228600" indent="-228600" eaLnBrk="1" hangingPunct="1"/>
            <a:endParaRPr lang="en-GB" altLang="en-US" dirty="0" smtClean="0"/>
          </a:p>
          <a:p>
            <a:pPr marL="228600" indent="-228600" eaLnBrk="1" hangingPunct="1"/>
            <a:endParaRPr lang="en-US" alt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 noted </a:t>
            </a:r>
            <a:r>
              <a:rPr lang="en-GB" dirty="0" err="1" smtClean="0"/>
              <a:t>Clearcast</a:t>
            </a:r>
            <a:r>
              <a:rPr lang="en-GB" dirty="0" smtClean="0"/>
              <a:t> and the Suns assertion that the statement "Is he worth a weeks pocket money? Is anyone?" was a joke about the amount of money spent on premiership footballers, rather than a comment on whether or not the football cards were worth a weeks pocket money. However, we considered that that distinction was subtle, and might be lost on some young viewers, who would instead understand the claim to mean it was worth buying the Sun with their pocket money in order to get the Match </a:t>
            </a:r>
            <a:r>
              <a:rPr lang="en-GB" dirty="0" err="1" smtClean="0"/>
              <a:t>Attax</a:t>
            </a:r>
            <a:r>
              <a:rPr lang="en-GB" dirty="0" smtClean="0"/>
              <a:t> cards, particularly because the line was said by a child. We considered that the presentation of the ad, especially the use of Ian Wright talking to a group of children, was such that it was likely to be seen to directly target children. Because we considered some young viewers would understand the reference to pocket money as an encouragement to purchase, we considered the ad directly exhorted children to buy the Sun to obtain the promotional football cards. We therefore concluded the ad was in breach of the Code.</a:t>
            </a:r>
          </a:p>
          <a:p>
            <a:r>
              <a:rPr lang="en-GB" dirty="0" smtClean="0"/>
              <a:t>On this point the ad breached BCAP Code rule 5.14 (Children). </a:t>
            </a:r>
          </a:p>
          <a:p>
            <a:endParaRPr lang="en-GB" dirty="0" smtClean="0"/>
          </a:p>
        </p:txBody>
      </p:sp>
      <p:sp>
        <p:nvSpPr>
          <p:cNvPr id="4" name="Slide Number Placeholder 3"/>
          <p:cNvSpPr>
            <a:spLocks noGrp="1"/>
          </p:cNvSpPr>
          <p:nvPr>
            <p:ph type="sldNum" sz="quarter" idx="10"/>
          </p:nvPr>
        </p:nvSpPr>
        <p:spPr/>
        <p:txBody>
          <a:bodyPr/>
          <a:lstStyle/>
          <a:p>
            <a:fld id="{E13A1E6D-BDF7-49E2-8C28-70690649F130}" type="slidenum">
              <a:rPr lang="en-GB" smtClean="0"/>
              <a:pPr/>
              <a:t>23</a:t>
            </a:fld>
            <a:endParaRPr lang="en-GB"/>
          </a:p>
        </p:txBody>
      </p:sp>
    </p:spTree>
    <p:extLst>
      <p:ext uri="{BB962C8B-B14F-4D97-AF65-F5344CB8AC3E}">
        <p14:creationId xmlns:p14="http://schemas.microsoft.com/office/powerpoint/2010/main" val="23206562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Arial" charset="0"/>
                <a:ea typeface="+mn-ea"/>
                <a:cs typeface="Arial" charset="0"/>
              </a:rPr>
              <a:t>These Principles clarify the OFT’s view of the online and app-based games industry’s obligations under consumer protection law. Following our market investigation in 2013, we had concerns that there were industry-wide practices that were potentially misleading, commercially aggressive or otherwise unfair. The concerns we articulated, and which these Principles address, are: </a:t>
            </a:r>
          </a:p>
          <a:p>
            <a:r>
              <a:rPr lang="en-GB" sz="1200" b="0" i="0" u="none" strike="noStrike" kern="1200" baseline="0" dirty="0" smtClean="0">
                <a:solidFill>
                  <a:schemeClr val="tx1"/>
                </a:solidFill>
                <a:latin typeface="Arial" charset="0"/>
                <a:ea typeface="+mn-ea"/>
                <a:cs typeface="Arial" charset="0"/>
              </a:rPr>
              <a:t>• a lack of transparent, accurate and clear up-front information relating, for example, to costs, and other information material to a consumer’s decision about whether to play, download or sign up to a game </a:t>
            </a:r>
          </a:p>
          <a:p>
            <a:r>
              <a:rPr lang="en-GB" sz="1200" b="0" i="0" u="none" strike="noStrike" kern="1200" baseline="0" dirty="0" smtClean="0">
                <a:solidFill>
                  <a:schemeClr val="tx1"/>
                </a:solidFill>
                <a:latin typeface="Arial" charset="0"/>
                <a:ea typeface="+mn-ea"/>
                <a:cs typeface="Arial" charset="0"/>
              </a:rPr>
              <a:t>• misleading commercial practices, including failing to differentiate clearly between commercial messages and gameplay </a:t>
            </a:r>
          </a:p>
          <a:p>
            <a:r>
              <a:rPr lang="en-GB" sz="1200" b="0" i="0" u="none" strike="noStrike" kern="1200" baseline="0" dirty="0" smtClean="0">
                <a:solidFill>
                  <a:schemeClr val="tx1"/>
                </a:solidFill>
                <a:latin typeface="Arial" charset="0"/>
                <a:ea typeface="+mn-ea"/>
                <a:cs typeface="Arial" charset="0"/>
              </a:rPr>
              <a:t>• exploiting children’s inexperience, vulnerability and credulity, including by aggressive commercial practices </a:t>
            </a:r>
          </a:p>
          <a:p>
            <a:r>
              <a:rPr lang="en-GB" sz="1200" b="0" i="0" u="none" strike="noStrike" kern="1200" baseline="0" dirty="0" smtClean="0">
                <a:solidFill>
                  <a:schemeClr val="tx1"/>
                </a:solidFill>
                <a:latin typeface="Arial" charset="0"/>
                <a:ea typeface="+mn-ea"/>
                <a:cs typeface="Arial" charset="0"/>
              </a:rPr>
              <a:t>• including direct exhortations to children to buy advertised products or persuade their parents or other adults to buy advertised products for them </a:t>
            </a:r>
          </a:p>
          <a:p>
            <a:r>
              <a:rPr lang="en-GB" sz="1200" b="0" i="0" u="none" strike="noStrike" kern="1200" baseline="0" dirty="0" smtClean="0">
                <a:solidFill>
                  <a:schemeClr val="tx1"/>
                </a:solidFill>
                <a:latin typeface="Arial" charset="0"/>
                <a:ea typeface="+mn-ea"/>
                <a:cs typeface="Arial" charset="0"/>
              </a:rPr>
              <a:t>• payments taken from account holders without their knowledge, express authorisation or informed consent. </a:t>
            </a:r>
          </a:p>
          <a:p>
            <a:endParaRPr lang="en-GB" dirty="0"/>
          </a:p>
        </p:txBody>
      </p:sp>
      <p:sp>
        <p:nvSpPr>
          <p:cNvPr id="4" name="Slide Number Placeholder 3"/>
          <p:cNvSpPr>
            <a:spLocks noGrp="1"/>
          </p:cNvSpPr>
          <p:nvPr>
            <p:ph type="sldNum" sz="quarter" idx="10"/>
          </p:nvPr>
        </p:nvSpPr>
        <p:spPr/>
        <p:txBody>
          <a:bodyPr/>
          <a:lstStyle/>
          <a:p>
            <a:pPr>
              <a:defRPr/>
            </a:pPr>
            <a:fld id="{E1F5832C-8A74-450F-B6D5-3E22F77F9020}" type="slidenum">
              <a:rPr lang="en-GB" smtClean="0"/>
              <a:pPr>
                <a:defRPr/>
              </a:pPr>
              <a:t>24</a:t>
            </a:fld>
            <a:endParaRPr lang="en-GB"/>
          </a:p>
        </p:txBody>
      </p:sp>
    </p:spTree>
    <p:extLst>
      <p:ext uri="{BB962C8B-B14F-4D97-AF65-F5344CB8AC3E}">
        <p14:creationId xmlns:p14="http://schemas.microsoft.com/office/powerpoint/2010/main" val="8541978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E1FFD48A-63E6-47FF-9193-41717BACB87A}" type="slidenum">
              <a:rPr lang="en-GB" altLang="en-US">
                <a:solidFill>
                  <a:prstClr val="black"/>
                </a:solidFill>
              </a:rPr>
              <a:pPr eaLnBrk="1" hangingPunct="1">
                <a:spcBef>
                  <a:spcPct val="0"/>
                </a:spcBef>
              </a:pPr>
              <a:t>25</a:t>
            </a:fld>
            <a:endParaRPr lang="en-GB" altLang="en-US">
              <a:solidFill>
                <a:prstClr val="black"/>
              </a:solidFill>
            </a:endParaRPr>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r>
              <a:rPr lang="en-GB" altLang="en-US" dirty="0" smtClean="0"/>
              <a:t>Not about general harm, and in</a:t>
            </a:r>
            <a:r>
              <a:rPr lang="en-GB" altLang="en-US" baseline="0" dirty="0" smtClean="0"/>
              <a:t> ads specifically targeted at kids</a:t>
            </a:r>
            <a:endParaRPr lang="en-GB" altLang="en-US" dirty="0" smtClean="0"/>
          </a:p>
          <a:p>
            <a:pPr marL="228600" indent="-228600" eaLnBrk="1" hangingPunct="1"/>
            <a:endParaRPr lang="en-GB" altLang="en-US" dirty="0" smtClean="0"/>
          </a:p>
          <a:p>
            <a:pPr marL="228600" indent="-228600" eaLnBrk="1" hangingPunct="1"/>
            <a:endParaRPr lang="en-US" alt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r>
              <a:rPr lang="en-GB" sz="1200" b="0" i="0" u="none" strike="noStrike" kern="1200" baseline="0" dirty="0" smtClean="0">
                <a:solidFill>
                  <a:schemeClr val="tx1"/>
                </a:solidFill>
                <a:latin typeface="Arial" charset="0"/>
                <a:ea typeface="+mn-ea"/>
                <a:cs typeface="Arial" charset="0"/>
              </a:rPr>
              <a:t>All communications resulting from peer-to-peer marketing or the use of children as brand ambassadors must be obviously identifiable as such to comply with CAP Code rule 2.1 (see Rules section below). Marketers should take particular care in ensuring that it is clear to the target audience (children) that the communication is advertising material. Marketers may need to take additional steps to ensure that the average child will recognise the content as marketing, such as stating “this is an advertisement from Brand X”. </a:t>
            </a:r>
          </a:p>
          <a:p>
            <a:r>
              <a:rPr lang="en-GB" sz="1200" b="1" i="0" u="none" strike="noStrike" kern="1200" baseline="0" dirty="0" smtClean="0">
                <a:solidFill>
                  <a:schemeClr val="tx1"/>
                </a:solidFill>
                <a:latin typeface="Arial" charset="0"/>
                <a:ea typeface="+mn-ea"/>
                <a:cs typeface="Arial" charset="0"/>
              </a:rPr>
              <a:t>2. </a:t>
            </a:r>
            <a:r>
              <a:rPr lang="en-GB" sz="1200" b="0" i="0" u="none" strike="noStrike" kern="1200" baseline="0" dirty="0" smtClean="0">
                <a:solidFill>
                  <a:schemeClr val="tx1"/>
                </a:solidFill>
                <a:latin typeface="Arial" charset="0"/>
                <a:ea typeface="+mn-ea"/>
                <a:cs typeface="Arial" charset="0"/>
              </a:rPr>
              <a:t>In social media, it is recommended that advertisers make their marketing communications identifiable by using text such as “#</a:t>
            </a:r>
            <a:r>
              <a:rPr lang="en-GB" sz="1200" b="0" i="0" u="none" strike="noStrike" kern="1200" baseline="0" dirty="0" err="1" smtClean="0">
                <a:solidFill>
                  <a:schemeClr val="tx1"/>
                </a:solidFill>
                <a:latin typeface="Arial" charset="0"/>
                <a:ea typeface="+mn-ea"/>
                <a:cs typeface="Arial" charset="0"/>
              </a:rPr>
              <a:t>spon</a:t>
            </a:r>
            <a:r>
              <a:rPr lang="en-GB" sz="1200" b="0" i="0" u="none" strike="noStrike" kern="1200" baseline="0" dirty="0" smtClean="0">
                <a:solidFill>
                  <a:schemeClr val="tx1"/>
                </a:solidFill>
                <a:latin typeface="Arial" charset="0"/>
                <a:ea typeface="+mn-ea"/>
                <a:cs typeface="Arial" charset="0"/>
              </a:rPr>
              <a:t>”, “sponsored”, “#ad” or “advertisement” in their communications to remove any confusion as to whether the content is marketing or editorial material. Marketers are free to adopt their own creative approaches, but they must make sure that communications resulting from peer-to-peer marketing and the use of children as brand ambassadors are obviously identifiable as marketing communications. Further industry guidance from the Internet Advertising Bureau and ISBA can be found here. </a:t>
            </a:r>
          </a:p>
          <a:p>
            <a:r>
              <a:rPr lang="en-GB" sz="1200" b="1" i="0" u="none" strike="noStrike" kern="1200" baseline="0" dirty="0" smtClean="0">
                <a:solidFill>
                  <a:schemeClr val="tx1"/>
                </a:solidFill>
                <a:latin typeface="Arial" charset="0"/>
                <a:ea typeface="+mn-ea"/>
                <a:cs typeface="Arial" charset="0"/>
              </a:rPr>
              <a:t>3. </a:t>
            </a:r>
            <a:r>
              <a:rPr lang="en-GB" sz="1200" b="0" i="0" u="none" strike="noStrike" kern="1200" baseline="0" dirty="0" smtClean="0">
                <a:solidFill>
                  <a:schemeClr val="tx1"/>
                </a:solidFill>
                <a:latin typeface="Arial" charset="0"/>
                <a:ea typeface="+mn-ea"/>
                <a:cs typeface="Arial" charset="0"/>
              </a:rPr>
              <a:t>If a child has received payment or a reciprocal benefit for placing a marketing communication, marketers may wish to make that fact clear by stating “X posted this message in return for access to a game/entry into a competition” to ensure that a child audience is not misled or has their credulity exploited because they believe that a communication was placed by their friend without an incentive or reciprocal relationship. </a:t>
            </a:r>
          </a:p>
          <a:p>
            <a:r>
              <a:rPr lang="en-GB" sz="1200" b="1" i="0" u="none" strike="noStrike" kern="1200" baseline="0" dirty="0" smtClean="0">
                <a:solidFill>
                  <a:schemeClr val="tx1"/>
                </a:solidFill>
                <a:latin typeface="Arial" charset="0"/>
                <a:ea typeface="+mn-ea"/>
                <a:cs typeface="Arial" charset="0"/>
              </a:rPr>
              <a:t>4. </a:t>
            </a:r>
            <a:r>
              <a:rPr lang="en-GB" sz="1200" b="0" i="0" u="none" strike="noStrike" kern="1200" baseline="0" dirty="0" smtClean="0">
                <a:solidFill>
                  <a:schemeClr val="tx1"/>
                </a:solidFill>
                <a:latin typeface="Arial" charset="0"/>
                <a:ea typeface="+mn-ea"/>
                <a:cs typeface="Arial" charset="0"/>
              </a:rPr>
              <a:t>Marketers should check they are not potentially in breach of The Consumer Protection from Unfair Trading Regulations 2008 (CPRs) if they do not disclose the fact that advertising material has been paid for. </a:t>
            </a:r>
          </a:p>
          <a:p>
            <a:endParaRPr lang="en-GB" sz="1200" b="0" i="0" u="none" strike="noStrike" kern="1200" baseline="0" dirty="0" smtClean="0">
              <a:solidFill>
                <a:schemeClr val="tx1"/>
              </a:solidFill>
              <a:latin typeface="Arial" charset="0"/>
              <a:ea typeface="+mn-ea"/>
              <a:cs typeface="Arial" charset="0"/>
            </a:endParaRPr>
          </a:p>
          <a:p>
            <a:r>
              <a:rPr lang="en-GB" sz="1200" b="1" i="0" u="none" strike="noStrike" kern="1200" baseline="0" dirty="0" smtClean="0">
                <a:solidFill>
                  <a:schemeClr val="tx1"/>
                </a:solidFill>
                <a:latin typeface="Arial" charset="0"/>
                <a:ea typeface="+mn-ea"/>
                <a:cs typeface="Arial" charset="0"/>
              </a:rPr>
              <a:t>5. </a:t>
            </a:r>
            <a:r>
              <a:rPr lang="en-GB" sz="1200" b="0" i="0" u="none" strike="noStrike" kern="1200" baseline="0" dirty="0" smtClean="0">
                <a:solidFill>
                  <a:schemeClr val="tx1"/>
                </a:solidFill>
                <a:latin typeface="Arial" charset="0"/>
                <a:ea typeface="+mn-ea"/>
                <a:cs typeface="Arial" charset="0"/>
              </a:rPr>
              <a:t>Marketers are reminded that the CAP Code in its entirety, including section 5 which contains specific rules for marketing communications that are addressed to, targeted at or feature children, applies to incentivised peer-to-peer marketing and communications that arise from brand ambassador activity. The CAP Code does not, however, cover live oral communications (see II (</a:t>
            </a:r>
            <a:r>
              <a:rPr lang="en-GB" sz="1200" b="0" i="0" u="none" strike="noStrike" kern="1200" baseline="0" dirty="0" err="1" smtClean="0">
                <a:solidFill>
                  <a:schemeClr val="tx1"/>
                </a:solidFill>
                <a:latin typeface="Arial" charset="0"/>
                <a:ea typeface="+mn-ea"/>
                <a:cs typeface="Arial" charset="0"/>
              </a:rPr>
              <a:t>i</a:t>
            </a:r>
            <a:r>
              <a:rPr lang="en-GB" sz="1200" b="0" i="0" u="none" strike="noStrike" kern="1200" baseline="0" dirty="0" smtClean="0">
                <a:solidFill>
                  <a:schemeClr val="tx1"/>
                </a:solidFill>
                <a:latin typeface="Arial" charset="0"/>
                <a:ea typeface="+mn-ea"/>
                <a:cs typeface="Arial" charset="0"/>
              </a:rPr>
              <a:t>) of the CAP Code). </a:t>
            </a:r>
          </a:p>
          <a:p>
            <a:r>
              <a:rPr lang="en-GB" sz="1200" b="1" i="0" u="none" strike="noStrike" kern="1200" baseline="0" dirty="0" smtClean="0">
                <a:solidFill>
                  <a:schemeClr val="tx1"/>
                </a:solidFill>
                <a:latin typeface="Arial" charset="0"/>
                <a:ea typeface="+mn-ea"/>
                <a:cs typeface="Arial" charset="0"/>
              </a:rPr>
              <a:t>6. </a:t>
            </a:r>
            <a:r>
              <a:rPr lang="en-GB" sz="1200" b="0" i="0" u="none" strike="noStrike" kern="1200" baseline="0" dirty="0" smtClean="0">
                <a:solidFill>
                  <a:schemeClr val="tx1"/>
                </a:solidFill>
                <a:latin typeface="Arial" charset="0"/>
                <a:ea typeface="+mn-ea"/>
                <a:cs typeface="Arial" charset="0"/>
              </a:rPr>
              <a:t>Marketing communications, however they arise, must do nothing to make children feel inferior or unpopular if they do not have a product or do not engage in peer-to-peer marketing or brand ambassadorship. For example, marketers should avoid stating or implying that a child will be a failure unless they take up an offer, that they “must” do something or that “everyone else has this [product]”. Claims of that nature are likely to appeal to children’s natural desire to fit in and may make them feel inferior if they do not participate and place them under undue pressure and are likely to breach CAP Code rule 5.2.1. </a:t>
            </a:r>
          </a:p>
          <a:p>
            <a:r>
              <a:rPr lang="en-GB" sz="1200" b="1" i="0" u="none" strike="noStrike" kern="1200" baseline="0" dirty="0" smtClean="0">
                <a:solidFill>
                  <a:schemeClr val="tx1"/>
                </a:solidFill>
                <a:latin typeface="Arial" charset="0"/>
                <a:ea typeface="+mn-ea"/>
                <a:cs typeface="Arial" charset="0"/>
              </a:rPr>
              <a:t>7. </a:t>
            </a:r>
            <a:r>
              <a:rPr lang="en-GB" sz="1200" b="0" i="0" u="none" strike="noStrike" kern="1200" baseline="0" dirty="0" smtClean="0">
                <a:solidFill>
                  <a:schemeClr val="tx1"/>
                </a:solidFill>
                <a:latin typeface="Arial" charset="0"/>
                <a:ea typeface="+mn-ea"/>
                <a:cs typeface="Arial" charset="0"/>
              </a:rPr>
              <a:t>Marketers must ensure they do nothing that is likely to result in children’s physical, mental or moral harm (CAP Code rule 5.1). For example, children must not be encouraged to take unnecessary risks such as adding strangers to their social networking profile in order to qualify for a promotion or access to content or be presented with peer-to-peer or brand ambassador marketing communications for content that is likely to be inappropriate for them. </a:t>
            </a:r>
          </a:p>
          <a:p>
            <a:r>
              <a:rPr lang="en-GB" sz="1200" b="1" i="0" u="none" strike="noStrike" kern="1200" baseline="0" dirty="0" smtClean="0">
                <a:solidFill>
                  <a:schemeClr val="tx1"/>
                </a:solidFill>
                <a:latin typeface="Arial" charset="0"/>
                <a:ea typeface="+mn-ea"/>
                <a:cs typeface="Arial" charset="0"/>
              </a:rPr>
              <a:t>8. </a:t>
            </a:r>
            <a:r>
              <a:rPr lang="en-GB" sz="1200" b="0" i="0" u="none" strike="noStrike" kern="1200" baseline="0" dirty="0" smtClean="0">
                <a:solidFill>
                  <a:schemeClr val="tx1"/>
                </a:solidFill>
                <a:latin typeface="Arial" charset="0"/>
                <a:ea typeface="+mn-ea"/>
                <a:cs typeface="Arial" charset="0"/>
              </a:rPr>
              <a:t>Marketing communications that arise from peer-to-peer or brand ambassador activity must not encourage peer pressure by stating or implying that all a child’s friends have [product X] and that they should do too, nor should they suggest that a child should only add friends who have ‘liked’ Brand X. Claims of that nature might make a child feel inferior or encourage children to pressurise their friends into engaging with the marketing communication. Marketers must bear in mind the likely reaction to the marketing communication from children, which is influenced by their age, experience and the context in which the marketing communication appears. </a:t>
            </a:r>
          </a:p>
          <a:p>
            <a:r>
              <a:rPr lang="en-GB" sz="1200" b="1" i="0" u="none" strike="noStrike" kern="1200" baseline="0" dirty="0" smtClean="0">
                <a:solidFill>
                  <a:schemeClr val="tx1"/>
                </a:solidFill>
                <a:latin typeface="Arial" charset="0"/>
                <a:ea typeface="+mn-ea"/>
                <a:cs typeface="Arial" charset="0"/>
              </a:rPr>
              <a:t>9. </a:t>
            </a:r>
            <a:r>
              <a:rPr lang="en-GB" sz="1200" b="0" i="0" u="none" strike="noStrike" kern="1200" baseline="0" dirty="0" smtClean="0">
                <a:solidFill>
                  <a:schemeClr val="tx1"/>
                </a:solidFill>
                <a:latin typeface="Arial" charset="0"/>
                <a:ea typeface="+mn-ea"/>
                <a:cs typeface="Arial" charset="0"/>
              </a:rPr>
              <a:t>Marketers must ensure that their marketing communications do not exploit children’s credulity about what is required of them to engage in peer-to-peer marketing or be employed as brand ambassadors; they must understand the extent of their commitment and the likely result of their engagement. Particular care should be taken to ensure that communications do not exaggerate what is likely to be attainable by the child, bearing in mind their experience and likely understanding. For example, ‘receive extra power in the game if you click our ‘Like’ button’ when clicking the button provides no material benefit to gameplay. </a:t>
            </a:r>
          </a:p>
          <a:p>
            <a:r>
              <a:rPr lang="en-GB" sz="1200" b="1" i="0" u="none" strike="noStrike" kern="1200" baseline="0" dirty="0" smtClean="0">
                <a:solidFill>
                  <a:schemeClr val="tx1"/>
                </a:solidFill>
                <a:latin typeface="Arial" charset="0"/>
                <a:ea typeface="+mn-ea"/>
                <a:cs typeface="Arial" charset="0"/>
              </a:rPr>
              <a:t>10. </a:t>
            </a:r>
            <a:r>
              <a:rPr lang="en-GB" sz="1200" b="0" i="0" u="none" strike="noStrike" kern="1200" baseline="0" dirty="0" smtClean="0">
                <a:solidFill>
                  <a:schemeClr val="tx1"/>
                </a:solidFill>
                <a:latin typeface="Arial" charset="0"/>
                <a:ea typeface="+mn-ea"/>
                <a:cs typeface="Arial" charset="0"/>
              </a:rPr>
              <a:t>Marketing communications must not encourage children to make a nuisance of themselves, pester their parents (CAP Code rule 5.4.1) or undermine parental authority, for example by stating or implying that a child should keep a secret from their parents. </a:t>
            </a:r>
          </a:p>
          <a:p>
            <a:r>
              <a:rPr lang="en-GB" sz="1200" b="1" i="0" u="none" strike="noStrike" kern="1200" baseline="0" dirty="0" smtClean="0">
                <a:solidFill>
                  <a:schemeClr val="tx1"/>
                </a:solidFill>
                <a:latin typeface="Arial" charset="0"/>
                <a:ea typeface="+mn-ea"/>
                <a:cs typeface="Arial" charset="0"/>
              </a:rPr>
              <a:t>11. </a:t>
            </a:r>
            <a:r>
              <a:rPr lang="en-GB" sz="1200" b="0" i="0" u="none" strike="noStrike" kern="1200" baseline="0" dirty="0" smtClean="0">
                <a:solidFill>
                  <a:schemeClr val="tx1"/>
                </a:solidFill>
                <a:latin typeface="Arial" charset="0"/>
                <a:ea typeface="+mn-ea"/>
                <a:cs typeface="Arial" charset="0"/>
              </a:rPr>
              <a:t>Marketing communications addressed to or targeted at children must not include a direct exhortation to children to buy a product or persuade their parents to buy a product, such as “Buy X” or “Get your mum or dad to buy X for you” (CAP Code rule 5.4.2). </a:t>
            </a:r>
            <a:r>
              <a:rPr lang="en-GB" sz="1200" b="1" i="0" u="none" strike="noStrike" kern="1200" baseline="0" dirty="0" smtClean="0">
                <a:solidFill>
                  <a:schemeClr val="tx1"/>
                </a:solidFill>
                <a:latin typeface="Arial" charset="0"/>
                <a:ea typeface="+mn-ea"/>
                <a:cs typeface="Arial" charset="0"/>
              </a:rPr>
              <a:t>6 </a:t>
            </a:r>
            <a:endParaRPr lang="en-GB" sz="1200" b="0" i="0" u="none" strike="noStrike" kern="1200" baseline="0" dirty="0" smtClean="0">
              <a:solidFill>
                <a:schemeClr val="tx1"/>
              </a:solidFill>
              <a:latin typeface="Arial" charset="0"/>
              <a:ea typeface="+mn-ea"/>
              <a:cs typeface="Arial" charset="0"/>
            </a:endParaRPr>
          </a:p>
          <a:p>
            <a:endParaRPr lang="en-GB" sz="1200" b="0" i="0" u="none" strike="noStrike" kern="1200" baseline="0" dirty="0" smtClean="0">
              <a:solidFill>
                <a:schemeClr val="tx1"/>
              </a:solidFill>
              <a:latin typeface="Arial" charset="0"/>
              <a:ea typeface="+mn-ea"/>
              <a:cs typeface="Arial" charset="0"/>
            </a:endParaRPr>
          </a:p>
          <a:p>
            <a:r>
              <a:rPr lang="en-GB" sz="1200" b="1" i="0" u="none" strike="noStrike" kern="1200" baseline="0" dirty="0" smtClean="0">
                <a:solidFill>
                  <a:schemeClr val="tx1"/>
                </a:solidFill>
                <a:latin typeface="Arial" charset="0"/>
                <a:ea typeface="+mn-ea"/>
                <a:cs typeface="Arial" charset="0"/>
              </a:rPr>
              <a:t>Help Note </a:t>
            </a:r>
            <a:r>
              <a:rPr lang="en-GB" sz="1200" b="0" i="0" u="none" strike="noStrike" kern="1200" baseline="0" dirty="0" smtClean="0">
                <a:solidFill>
                  <a:schemeClr val="tx1"/>
                </a:solidFill>
                <a:latin typeface="Arial" charset="0"/>
                <a:ea typeface="+mn-ea"/>
                <a:cs typeface="Arial" charset="0"/>
              </a:rPr>
              <a:t>The use of children in peer-to-peer marketing </a:t>
            </a:r>
          </a:p>
          <a:p>
            <a:r>
              <a:rPr lang="en-GB" sz="1200" b="1" i="0" u="none" strike="noStrike" kern="1200" baseline="0" dirty="0" smtClean="0">
                <a:solidFill>
                  <a:schemeClr val="tx1"/>
                </a:solidFill>
                <a:latin typeface="Arial" charset="0"/>
                <a:ea typeface="+mn-ea"/>
                <a:cs typeface="Arial" charset="0"/>
              </a:rPr>
              <a:t>12. </a:t>
            </a:r>
            <a:r>
              <a:rPr lang="en-GB" sz="1200" b="0" i="0" u="none" strike="noStrike" kern="1200" baseline="0" dirty="0" smtClean="0">
                <a:solidFill>
                  <a:schemeClr val="tx1"/>
                </a:solidFill>
                <a:latin typeface="Arial" charset="0"/>
                <a:ea typeface="+mn-ea"/>
                <a:cs typeface="Arial" charset="0"/>
              </a:rPr>
              <a:t>For marketing communications and practices that fall outside the scope of the CAP Code, such as the formal employment of children, marketers are strongly urged to seek parental/guardian consent before engaging a child in brand ambassador activity. </a:t>
            </a:r>
            <a:endParaRPr lang="en-GB" dirty="0" smtClean="0"/>
          </a:p>
          <a:p>
            <a:endParaRPr lang="en-GB" dirty="0" smtClean="0"/>
          </a:p>
          <a:p>
            <a:r>
              <a:rPr lang="en-GB" sz="1200" b="0" i="0" u="none" strike="noStrike" kern="1200" baseline="0" dirty="0" smtClean="0">
                <a:solidFill>
                  <a:schemeClr val="tx1"/>
                </a:solidFill>
                <a:latin typeface="Arial" charset="0"/>
                <a:ea typeface="+mn-ea"/>
                <a:cs typeface="Arial" charset="0"/>
              </a:rPr>
              <a:t>Marketers should be aware that the advertising industry, under the auspices of the Advertising Association, has published its own voluntary Pledge not to employ, directly or indirectly, paid or paid-in-kind young people under the age of 16 to promote brands, products, goods, services, causes or ideas to their peers, associates or friends. The </a:t>
            </a:r>
            <a:endParaRPr lang="en-GB" dirty="0"/>
          </a:p>
        </p:txBody>
      </p:sp>
      <p:sp>
        <p:nvSpPr>
          <p:cNvPr id="4" name="Slide Number Placeholder 3"/>
          <p:cNvSpPr>
            <a:spLocks noGrp="1"/>
          </p:cNvSpPr>
          <p:nvPr>
            <p:ph type="sldNum" sz="quarter" idx="10"/>
          </p:nvPr>
        </p:nvSpPr>
        <p:spPr/>
        <p:txBody>
          <a:bodyPr/>
          <a:lstStyle/>
          <a:p>
            <a:pPr>
              <a:defRPr/>
            </a:pPr>
            <a:fld id="{E1F5832C-8A74-450F-B6D5-3E22F77F9020}" type="slidenum">
              <a:rPr lang="en-GB" smtClean="0"/>
              <a:pPr>
                <a:defRPr/>
              </a:pPr>
              <a:t>26</a:t>
            </a:fld>
            <a:endParaRPr lang="en-GB"/>
          </a:p>
        </p:txBody>
      </p:sp>
    </p:spTree>
    <p:extLst>
      <p:ext uri="{BB962C8B-B14F-4D97-AF65-F5344CB8AC3E}">
        <p14:creationId xmlns:p14="http://schemas.microsoft.com/office/powerpoint/2010/main" val="4283844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Purpose:</a:t>
            </a:r>
            <a:endParaRPr lang="en-GB" dirty="0" smtClean="0"/>
          </a:p>
          <a:p>
            <a:r>
              <a:rPr lang="en-GB" dirty="0" smtClean="0"/>
              <a:t>To ensure that marketing to children and involving children continues to be conducted responsibly and to address recommendation 8 in the Bailey Report </a:t>
            </a:r>
            <a:r>
              <a:rPr lang="en-GB" i="1" dirty="0" smtClean="0"/>
              <a:t>“Letting Children be Children” </a:t>
            </a:r>
            <a:r>
              <a:rPr lang="en-GB" dirty="0" smtClean="0"/>
              <a:t>regarding the employment of children for marketing purposes. </a:t>
            </a:r>
          </a:p>
          <a:p>
            <a:r>
              <a:rPr lang="en-GB" b="1" dirty="0" smtClean="0"/>
              <a:t>The Principle </a:t>
            </a:r>
            <a:endParaRPr lang="en-GB" dirty="0" smtClean="0"/>
          </a:p>
          <a:p>
            <a:r>
              <a:rPr lang="en-GB" i="1" dirty="0" smtClean="0"/>
              <a:t>Young people under the age of 16 should not be employed and directly or indirectly paid or paid-in-kind to actively promote brands, products, goods, services, causes or ideas to their peers, associates or friends. </a:t>
            </a:r>
            <a:endParaRPr lang="en-GB" dirty="0" smtClean="0"/>
          </a:p>
          <a:p>
            <a:r>
              <a:rPr lang="en-GB" b="1" dirty="0" smtClean="0"/>
              <a:t>Exceptions </a:t>
            </a:r>
            <a:endParaRPr lang="en-GB" dirty="0" smtClean="0"/>
          </a:p>
          <a:p>
            <a:r>
              <a:rPr lang="en-GB" dirty="0" smtClean="0"/>
              <a:t>CHILD PERFORMERS: </a:t>
            </a:r>
          </a:p>
          <a:p>
            <a:r>
              <a:rPr lang="en-GB" dirty="0" smtClean="0"/>
              <a:t>In accordance with EU and UK law, under-16s may be employed to appear in advertisements with local authority permission.</a:t>
            </a:r>
            <a:r>
              <a:rPr lang="en-GB" baseline="30000" dirty="0" smtClean="0"/>
              <a:t>1 </a:t>
            </a:r>
            <a:endParaRPr lang="en-GB" dirty="0" smtClean="0"/>
          </a:p>
          <a:p>
            <a:r>
              <a:rPr lang="en-GB" dirty="0" smtClean="0"/>
              <a:t>1 This is intended to reflect existing law and does not place any additional requirements upon organisations. </a:t>
            </a:r>
          </a:p>
          <a:p>
            <a:r>
              <a:rPr lang="en-GB" dirty="0" smtClean="0"/>
              <a:t>2 This will tend to be marketing that employs under 16s as “brand ambassadors” or in “peer-to-peer” marketing where they are required to promote goods or services through their social relationships with peers, associates or friends. </a:t>
            </a:r>
          </a:p>
          <a:p>
            <a:r>
              <a:rPr lang="en-GB" dirty="0" smtClean="0"/>
              <a:t>SPONSORSHIP: </a:t>
            </a:r>
          </a:p>
          <a:p>
            <a:r>
              <a:rPr lang="en-GB" dirty="0" smtClean="0"/>
              <a:t>Exceptionally talented and high-profile young people in sports and entertainment may be contracted by companies to use the companies’ brands, products, goods and services. In those unusual circumstances, direct presentation or promotion to their peers, friends or associates by the young person should not be required or expected. </a:t>
            </a:r>
          </a:p>
          <a:p>
            <a:r>
              <a:rPr lang="en-GB" b="1" dirty="0" smtClean="0"/>
              <a:t>Application </a:t>
            </a:r>
            <a:endParaRPr lang="en-GB" dirty="0" smtClean="0"/>
          </a:p>
          <a:p>
            <a:r>
              <a:rPr lang="en-GB" dirty="0" smtClean="0"/>
              <a:t>The principle is not intended to apply to every instance in which a child is involved in promotional or presentational marketing activity. It applies only to marketing activity which commercialises a child’s relationships with peers, associates or friends through employment involving payment or payment-in-kind in exchange for active promotion of a brand, product, good, service, cause or idea.</a:t>
            </a:r>
            <a:r>
              <a:rPr lang="en-GB" baseline="30000" dirty="0" smtClean="0"/>
              <a:t>2 </a:t>
            </a:r>
            <a:endParaRPr lang="en-GB" dirty="0" smtClean="0"/>
          </a:p>
          <a:p>
            <a:r>
              <a:rPr lang="en-GB" dirty="0" smtClean="0"/>
              <a:t>“Payment or payment-in-kind” is any reward with a commercial value, including money, goods or services. </a:t>
            </a:r>
          </a:p>
          <a:p>
            <a:r>
              <a:rPr lang="en-GB" dirty="0" smtClean="0"/>
              <a:t>All marketing communications must also comply with the Advertising Codes and with relevant EU and UK law. </a:t>
            </a:r>
          </a:p>
          <a:p>
            <a:r>
              <a:rPr lang="en-GB" b="1" dirty="0" smtClean="0"/>
              <a:t>Consent </a:t>
            </a:r>
            <a:endParaRPr lang="en-GB" dirty="0" smtClean="0"/>
          </a:p>
          <a:p>
            <a:r>
              <a:rPr lang="en-GB" dirty="0" smtClean="0"/>
              <a:t>In any circumstance where a person under 16 is employed to promote a brand, product, good, service, cause or idea, the consent of a responsible adult is required. </a:t>
            </a:r>
          </a:p>
          <a:p>
            <a:endParaRPr lang="en-GB" dirty="0"/>
          </a:p>
        </p:txBody>
      </p:sp>
      <p:sp>
        <p:nvSpPr>
          <p:cNvPr id="4" name="Slide Number Placeholder 3"/>
          <p:cNvSpPr>
            <a:spLocks noGrp="1"/>
          </p:cNvSpPr>
          <p:nvPr>
            <p:ph type="sldNum" sz="quarter" idx="10"/>
          </p:nvPr>
        </p:nvSpPr>
        <p:spPr/>
        <p:txBody>
          <a:bodyPr/>
          <a:lstStyle/>
          <a:p>
            <a:pPr>
              <a:defRPr/>
            </a:pPr>
            <a:fld id="{E1F5832C-8A74-450F-B6D5-3E22F77F9020}" type="slidenum">
              <a:rPr lang="en-GB" smtClean="0"/>
              <a:pPr>
                <a:defRPr/>
              </a:pPr>
              <a:t>27</a:t>
            </a:fld>
            <a:endParaRPr lang="en-GB"/>
          </a:p>
        </p:txBody>
      </p:sp>
    </p:spTree>
    <p:extLst>
      <p:ext uri="{BB962C8B-B14F-4D97-AF65-F5344CB8AC3E}">
        <p14:creationId xmlns:p14="http://schemas.microsoft.com/office/powerpoint/2010/main" val="42263287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E1FFD48A-63E6-47FF-9193-41717BACB87A}" type="slidenum">
              <a:rPr lang="en-GB" altLang="en-US">
                <a:solidFill>
                  <a:prstClr val="black"/>
                </a:solidFill>
              </a:rPr>
              <a:pPr eaLnBrk="1" hangingPunct="1">
                <a:spcBef>
                  <a:spcPct val="0"/>
                </a:spcBef>
              </a:pPr>
              <a:t>28</a:t>
            </a:fld>
            <a:endParaRPr lang="en-GB" altLang="en-US">
              <a:solidFill>
                <a:prstClr val="black"/>
              </a:solidFill>
            </a:endParaRPr>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smtClean="0"/>
              <a:t>Public health:  policy increasingly emphasises good dietary behaviour and an active lifestyle as a means of promoting health. Commercial product advertising cannot reasonably be expected to perform the same role as education and public information in promoting a varied and balanced diet but should not undermine progress towards national dietary improvement by misleading or confusing consumers.</a:t>
            </a:r>
          </a:p>
          <a:p>
            <a:pPr marL="228600" indent="-228600" eaLnBrk="1" hangingPunct="1"/>
            <a:endParaRPr lang="en-GB" altLang="en-US" dirty="0" smtClean="0"/>
          </a:p>
          <a:p>
            <a:pPr marL="228600" indent="-228600" eaLnBrk="1" hangingPunct="1"/>
            <a:endParaRPr lang="en-US" alt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600"/>
              </a:spcBef>
              <a:spcAft>
                <a:spcPts val="600"/>
              </a:spcAft>
              <a:buFont typeface="Arial" pitchFamily="34" charset="0"/>
              <a:buChar char="•"/>
              <a:defRPr/>
            </a:pPr>
            <a:r>
              <a:rPr lang="en-GB" sz="1800" dirty="0" smtClean="0"/>
              <a:t> The onus falls on the advertiser to prove that its claims do not mislead the consumer.  Reversing the burden  of truth makes for:</a:t>
            </a:r>
          </a:p>
          <a:p>
            <a:pPr lvl="1" indent="0">
              <a:spcBef>
                <a:spcPts val="600"/>
              </a:spcBef>
              <a:spcAft>
                <a:spcPts val="600"/>
              </a:spcAft>
              <a:buFont typeface="Wingdings" pitchFamily="2" charset="2"/>
              <a:buChar char="ü"/>
              <a:defRPr/>
            </a:pPr>
            <a:r>
              <a:rPr lang="en-GB" dirty="0" smtClean="0"/>
              <a:t>Faster resolution of complaints than through the courts</a:t>
            </a:r>
          </a:p>
          <a:p>
            <a:pPr lvl="1" indent="0">
              <a:spcBef>
                <a:spcPts val="600"/>
              </a:spcBef>
              <a:spcAft>
                <a:spcPts val="600"/>
              </a:spcAft>
              <a:buFont typeface="Wingdings" pitchFamily="2" charset="2"/>
              <a:buChar char="ü"/>
              <a:defRPr/>
            </a:pPr>
            <a:r>
              <a:rPr lang="en-GB" dirty="0" smtClean="0"/>
              <a:t>Cheaper resolution of complaints than through the courts</a:t>
            </a:r>
          </a:p>
          <a:p>
            <a:endParaRPr lang="en-GB" dirty="0"/>
          </a:p>
        </p:txBody>
      </p:sp>
      <p:sp>
        <p:nvSpPr>
          <p:cNvPr id="4" name="Slide Number Placeholder 3"/>
          <p:cNvSpPr>
            <a:spLocks noGrp="1"/>
          </p:cNvSpPr>
          <p:nvPr>
            <p:ph type="sldNum" sz="quarter" idx="10"/>
          </p:nvPr>
        </p:nvSpPr>
        <p:spPr/>
        <p:txBody>
          <a:bodyPr/>
          <a:lstStyle/>
          <a:p>
            <a:pPr>
              <a:defRPr/>
            </a:pPr>
            <a:fld id="{E1F5832C-8A74-450F-B6D5-3E22F77F9020}" type="slidenum">
              <a:rPr lang="en-GB" smtClean="0"/>
              <a:pPr>
                <a:defRPr/>
              </a:pPr>
              <a:t>4</a:t>
            </a:fld>
            <a:endParaRPr lang="en-GB"/>
          </a:p>
        </p:txBody>
      </p:sp>
    </p:spTree>
    <p:extLst>
      <p:ext uri="{BB962C8B-B14F-4D97-AF65-F5344CB8AC3E}">
        <p14:creationId xmlns:p14="http://schemas.microsoft.com/office/powerpoint/2010/main" val="18619841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E1FFD48A-63E6-47FF-9193-41717BACB87A}" type="slidenum">
              <a:rPr lang="en-GB" altLang="en-US">
                <a:solidFill>
                  <a:prstClr val="black"/>
                </a:solidFill>
              </a:rPr>
              <a:pPr eaLnBrk="1" hangingPunct="1">
                <a:spcBef>
                  <a:spcPct val="0"/>
                </a:spcBef>
              </a:pPr>
              <a:t>29</a:t>
            </a:fld>
            <a:endParaRPr lang="en-GB" altLang="en-US">
              <a:solidFill>
                <a:prstClr val="black"/>
              </a:solidFill>
            </a:endParaRPr>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r>
              <a:rPr lang="en-GB" altLang="en-US" dirty="0" smtClean="0"/>
              <a:t>Not about general harm, and in</a:t>
            </a:r>
            <a:r>
              <a:rPr lang="en-GB" altLang="en-US" baseline="0" dirty="0" smtClean="0"/>
              <a:t> ads specifically targeted at kids</a:t>
            </a:r>
            <a:endParaRPr lang="en-GB" altLang="en-US" dirty="0" smtClean="0"/>
          </a:p>
          <a:p>
            <a:pPr marL="228600" indent="-228600" eaLnBrk="1" hangingPunct="1"/>
            <a:endParaRPr lang="en-GB" altLang="en-US" dirty="0" smtClean="0"/>
          </a:p>
          <a:p>
            <a:pPr marL="228600" indent="-228600" eaLnBrk="1" hangingPunct="1"/>
            <a:endParaRPr lang="en-US" alt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405AFACD-C3CF-4FAE-95C4-D766884A41EF}" type="slidenum">
              <a:rPr lang="en-GB" altLang="en-US">
                <a:solidFill>
                  <a:prstClr val="black"/>
                </a:solidFill>
              </a:rPr>
              <a:pPr eaLnBrk="1" hangingPunct="1">
                <a:spcBef>
                  <a:spcPct val="0"/>
                </a:spcBef>
              </a:pPr>
              <a:t>30</a:t>
            </a:fld>
            <a:endParaRPr lang="en-GB" altLang="en-US">
              <a:solidFill>
                <a:prstClr val="black"/>
              </a:solidFill>
            </a:endParaRPr>
          </a:p>
        </p:txBody>
      </p:sp>
      <p:sp>
        <p:nvSpPr>
          <p:cNvPr id="191491" name="Rectangle 2"/>
          <p:cNvSpPr>
            <a:spLocks noGrp="1" noRot="1" noChangeAspect="1" noChangeArrowheads="1" noTextEdit="1"/>
          </p:cNvSpPr>
          <p:nvPr>
            <p:ph type="sldImg"/>
          </p:nvPr>
        </p:nvSpPr>
        <p:spPr>
          <a:xfrm>
            <a:off x="917575" y="741363"/>
            <a:ext cx="4965700" cy="3725862"/>
          </a:xfrm>
          <a:ln/>
        </p:spPr>
      </p:sp>
      <p:sp>
        <p:nvSpPr>
          <p:cNvPr id="191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smtClean="0"/>
              <a:t>Upheld</a:t>
            </a:r>
          </a:p>
          <a:p>
            <a:r>
              <a:rPr lang="en-GB" dirty="0" smtClean="0"/>
              <a:t>The ASA considered viewers would interpret the ad to mean that the daughter was so eager to eat the burger on its own in the bun that she immediately removed the salad, choosing the option with less nutritional value. We considered that that impression was reinforced by the emphasis on "love" of burgers in the voice-over and the dialogue between the mother and daughter, which suggested the daughter was usually very well behaved. We noted the girl grabbed all the salad in her hand and dropped it on the side in a careless manner, before placing her hands around the bun, ready to eat and smiling, which we considered suggested she was not going to eat the salad later. We noted the BCAP Code stated ads must not disparage good dietary practice. Because we considered the ad placed an emphasis on the burger being the preferable option to the salad, we concluded it condoned poor nutritional habits or an unhealthy lifestyle, especially in children, and that it disparaged good dietary practice.</a:t>
            </a:r>
          </a:p>
          <a:p>
            <a:r>
              <a:rPr lang="en-GB" dirty="0" smtClean="0"/>
              <a:t>The ad breached BCAP Code rules 13.2 and 13.5 (Food, food supplements and associated health or nutritional claims).</a:t>
            </a:r>
            <a:endParaRPr lang="en-GB"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xfrm>
            <a:off x="917575" y="744538"/>
            <a:ext cx="4962525" cy="3722687"/>
          </a:xfrm>
          <a:ln/>
        </p:spPr>
      </p:sp>
      <p:sp>
        <p:nvSpPr>
          <p:cNvPr id="47107" name="Notes Placeholder 2"/>
          <p:cNvSpPr>
            <a:spLocks noGrp="1"/>
          </p:cNvSpPr>
          <p:nvPr>
            <p:ph type="body" idx="1"/>
          </p:nvPr>
        </p:nvSpPr>
        <p:spPr>
          <a:noFill/>
          <a:ln/>
        </p:spPr>
        <p:txBody>
          <a:bodyPr/>
          <a:lstStyle/>
          <a:p>
            <a:pPr>
              <a:defRPr/>
            </a:pPr>
            <a:r>
              <a:rPr lang="en-GB" dirty="0" smtClean="0"/>
              <a:t>A website for a confectionary manufacturer, www.swizzels-matlow.com, featured a virtual area called "</a:t>
            </a:r>
            <a:r>
              <a:rPr lang="en-GB" dirty="0" err="1" smtClean="0"/>
              <a:t>Swizzels</a:t>
            </a:r>
            <a:r>
              <a:rPr lang="en-GB" dirty="0" smtClean="0"/>
              <a:t> Town", in which a user could navigate between various locations representing different products. The areas included games, photographs and videos. The website also featured a "Scooby Doo" section, which included games and information on Scooby Doo branded products.</a:t>
            </a:r>
          </a:p>
          <a:p>
            <a:pPr>
              <a:defRPr/>
            </a:pPr>
            <a:endParaRPr lang="en-GB" dirty="0" smtClean="0"/>
          </a:p>
          <a:p>
            <a:pPr>
              <a:defRPr/>
            </a:pPr>
            <a:r>
              <a:rPr lang="en-GB" dirty="0" smtClean="0"/>
              <a:t>The Children's Food Campaign (Sustain) objected that:</a:t>
            </a:r>
          </a:p>
          <a:p>
            <a:pPr marL="228600" indent="-228600">
              <a:buFontTx/>
              <a:buAutoNum type="arabicPeriod"/>
              <a:defRPr/>
            </a:pPr>
            <a:r>
              <a:rPr lang="en-GB" dirty="0" smtClean="0"/>
              <a:t>the website encouraged poor nutritional habits in children; and</a:t>
            </a:r>
          </a:p>
          <a:p>
            <a:pPr marL="228600" indent="-228600">
              <a:buFontTx/>
              <a:buAutoNum type="arabicPeriod"/>
              <a:defRPr/>
            </a:pPr>
            <a:endParaRPr lang="en-GB" dirty="0" smtClean="0"/>
          </a:p>
          <a:p>
            <a:pPr>
              <a:defRPr/>
            </a:pPr>
            <a:r>
              <a:rPr lang="en-GB" dirty="0" smtClean="0"/>
              <a:t>Upheld</a:t>
            </a:r>
          </a:p>
          <a:p>
            <a:pPr>
              <a:defRPr/>
            </a:pPr>
            <a:r>
              <a:rPr lang="en-GB" dirty="0" smtClean="0"/>
              <a:t>Most  of the website was okay but, over three levels the game's character could collect almost one hundred cola bottle sweets. If the character was caught by the "angry parents" they would lose a life. We considered that the game, which was relatively long in duration, was aimed at young children and condoned eating a large number of sweets whilst hiding this fact from one's parents. We therefore concluded that the Cola Capers game irresponsibly encouraged poor nutritional habits and an unhealthy lifestyle in children. Because of this section only, we concluded that the ad had breached the Code on this point.</a:t>
            </a:r>
          </a:p>
          <a:p>
            <a:pPr>
              <a:defRPr/>
            </a:pPr>
            <a:endParaRPr lang="en-GB" dirty="0" smtClean="0"/>
          </a:p>
          <a:p>
            <a:pPr>
              <a:defRPr/>
            </a:pPr>
            <a:endParaRPr lang="en-GB" dirty="0" smtClean="0"/>
          </a:p>
          <a:p>
            <a:pPr>
              <a:defRPr/>
            </a:pPr>
            <a:endParaRPr lang="en-GB" dirty="0" smtClean="0"/>
          </a:p>
        </p:txBody>
      </p:sp>
      <p:sp>
        <p:nvSpPr>
          <p:cNvPr id="47108" name="Slide Number Placeholder 3"/>
          <p:cNvSpPr>
            <a:spLocks noGrp="1"/>
          </p:cNvSpPr>
          <p:nvPr>
            <p:ph type="sldNum" sz="quarter" idx="5"/>
          </p:nvPr>
        </p:nvSpPr>
        <p:spPr>
          <a:noFill/>
        </p:spPr>
        <p:txBody>
          <a:bodyPr/>
          <a:lstStyle/>
          <a:p>
            <a:fld id="{AD9D3181-0131-465C-8192-D8AE5DE5C72E}" type="slidenum">
              <a:rPr lang="en-GB" smtClean="0"/>
              <a:pPr/>
              <a:t>31</a:t>
            </a:fld>
            <a:endParaRPr lang="en-GB"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aseline="0" dirty="0" smtClean="0">
                <a:solidFill>
                  <a:schemeClr val="tx1"/>
                </a:solidFill>
                <a:ea typeface="ＭＳ Ｐゴシック" pitchFamily="34" charset="-128"/>
              </a:rPr>
              <a:t>Reception age 4-5 years. Year 6 age 10-11 years.</a:t>
            </a:r>
          </a:p>
          <a:p>
            <a:endParaRPr lang="en-GB" baseline="0" dirty="0" smtClean="0">
              <a:solidFill>
                <a:schemeClr val="tx1"/>
              </a:solidFill>
              <a:ea typeface="ＭＳ Ｐゴシック" pitchFamily="34" charset="-128"/>
            </a:endParaRPr>
          </a:p>
          <a:p>
            <a:r>
              <a:rPr lang="en-GB" baseline="0" dirty="0" smtClean="0">
                <a:solidFill>
                  <a:schemeClr val="tx1"/>
                </a:solidFill>
                <a:ea typeface="ＭＳ Ｐゴシック" pitchFamily="34" charset="-128"/>
              </a:rPr>
              <a:t>National Child Measurement Programme data source: Health and Social Care Information Centre</a:t>
            </a:r>
          </a:p>
          <a:p>
            <a:r>
              <a:rPr lang="en-GB" dirty="0" smtClean="0">
                <a:hlinkClick r:id="rId3"/>
              </a:rPr>
              <a:t>http://www.hscic.gov.uk/ncmp</a:t>
            </a:r>
            <a:endParaRPr lang="en-GB" baseline="0" dirty="0" smtClean="0">
              <a:solidFill>
                <a:srgbClr val="00B0F0"/>
              </a:solidFill>
              <a:ea typeface="ＭＳ Ｐゴシック" pitchFamily="34" charset="-128"/>
            </a:endParaRPr>
          </a:p>
        </p:txBody>
      </p:sp>
      <p:sp>
        <p:nvSpPr>
          <p:cNvPr id="4" name="Slide Number Placeholder 3"/>
          <p:cNvSpPr>
            <a:spLocks noGrp="1"/>
          </p:cNvSpPr>
          <p:nvPr>
            <p:ph type="sldNum" sz="quarter" idx="10"/>
          </p:nvPr>
        </p:nvSpPr>
        <p:spPr/>
        <p:txBody>
          <a:bodyPr/>
          <a:lstStyle/>
          <a:p>
            <a:fld id="{BF1A7007-A200-4625-857B-C1B607EDAC37}" type="slidenum">
              <a:rPr lang="en-US" smtClean="0"/>
              <a:pPr/>
              <a:t>32</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Data from the Health</a:t>
            </a:r>
            <a:r>
              <a:rPr lang="en-GB" baseline="0" dirty="0" smtClean="0"/>
              <a:t> Survey for England (HSE) show t</a:t>
            </a:r>
            <a:r>
              <a:rPr lang="en-GB" dirty="0" smtClean="0"/>
              <a:t>he prevalence of child obesity increased between 1995 and 2004.</a:t>
            </a:r>
            <a:r>
              <a:rPr lang="en-GB" baseline="0" dirty="0" smtClean="0"/>
              <a:t>  Since 2004 there is evidence of a levelling off of increases in child obesity prevalence for 2-10 and 11-15 year-olds.</a:t>
            </a:r>
          </a:p>
          <a:p>
            <a:endParaRPr lang="en-GB" baseline="0" dirty="0" smtClean="0"/>
          </a:p>
          <a:p>
            <a:pPr eaLnBrk="1" hangingPunct="1">
              <a:spcBef>
                <a:spcPct val="0"/>
              </a:spcBef>
            </a:pPr>
            <a:r>
              <a:rPr lang="en-GB" dirty="0" smtClean="0">
                <a:ea typeface="ＭＳ Ｐゴシック" pitchFamily="34" charset="-128"/>
              </a:rPr>
              <a:t>The published Health Survey for England</a:t>
            </a:r>
            <a:r>
              <a:rPr lang="en-GB" baseline="0" dirty="0" smtClean="0">
                <a:ea typeface="ＭＳ Ｐゴシック" pitchFamily="34" charset="-128"/>
              </a:rPr>
              <a:t> data used to produce this chart are available from:</a:t>
            </a:r>
          </a:p>
          <a:p>
            <a:pPr eaLnBrk="1" hangingPunct="1">
              <a:spcBef>
                <a:spcPct val="0"/>
              </a:spcBef>
            </a:pPr>
            <a:r>
              <a:rPr lang="en-GB" dirty="0" smtClean="0">
                <a:hlinkClick r:id="rId3"/>
              </a:rPr>
              <a:t>http://www.hscic.gov.uk/catalogue/PUB16077</a:t>
            </a:r>
            <a:endParaRPr lang="en-GB" dirty="0" smtClean="0"/>
          </a:p>
          <a:p>
            <a:pPr eaLnBrk="1" hangingPunct="1">
              <a:spcBef>
                <a:spcPct val="0"/>
              </a:spcBef>
            </a:pPr>
            <a:endParaRPr lang="en-GB" dirty="0" smtClean="0"/>
          </a:p>
        </p:txBody>
      </p:sp>
      <p:sp>
        <p:nvSpPr>
          <p:cNvPr id="4" name="Slide Number Placeholder 3"/>
          <p:cNvSpPr>
            <a:spLocks noGrp="1"/>
          </p:cNvSpPr>
          <p:nvPr>
            <p:ph type="sldNum" sz="quarter" idx="10"/>
          </p:nvPr>
        </p:nvSpPr>
        <p:spPr/>
        <p:txBody>
          <a:bodyPr/>
          <a:lstStyle/>
          <a:p>
            <a:fld id="{BF1A7007-A200-4625-857B-C1B607EDAC37}" type="slidenum">
              <a:rPr lang="en-US" smtClean="0"/>
              <a:pPr/>
              <a:t>33</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ea typeface="ＭＳ Ｐゴシック" pitchFamily="34" charset="-128"/>
              </a:rPr>
              <a:t>Child obesity prevalence is closely associated with socioeconomic status. More deprived populations tend to have higher obesity prevalence.</a:t>
            </a:r>
          </a:p>
          <a:p>
            <a:endParaRPr lang="en-GB" dirty="0" smtClean="0">
              <a:ea typeface="ＭＳ Ｐゴシック" pitchFamily="34" charset="-128"/>
            </a:endParaRPr>
          </a:p>
          <a:p>
            <a:r>
              <a:rPr lang="en-GB" dirty="0" smtClean="0">
                <a:ea typeface="ＭＳ Ｐゴシック" pitchFamily="34" charset="-128"/>
              </a:rPr>
              <a:t>Obesity prevalence in the most deprived 10% of the population is approximately twice that among in the least deprived 10%.</a:t>
            </a:r>
          </a:p>
          <a:p>
            <a:endParaRPr lang="en-GB" dirty="0" smtClean="0">
              <a:ea typeface="ＭＳ Ｐゴシック" pitchFamily="34" charset="-128"/>
            </a:endParaRPr>
          </a:p>
          <a:p>
            <a:r>
              <a:rPr lang="en-GB" dirty="0" smtClean="0">
                <a:ea typeface="ＭＳ Ｐゴシック" pitchFamily="34" charset="-128"/>
              </a:rPr>
              <a:t>The deprivation deciles in this analysis have been assigned using the LSOA of residence of children measured. The figures in this chart will differ slightly from the data</a:t>
            </a:r>
            <a:r>
              <a:rPr lang="en-GB" baseline="0" dirty="0" smtClean="0">
                <a:ea typeface="ＭＳ Ｐゴシック" pitchFamily="34" charset="-128"/>
              </a:rPr>
              <a:t> published by the Health and Social Care Information Centre as their figures are based on the IMD decile of the LSOA of the school attended by each child.</a:t>
            </a:r>
          </a:p>
          <a:p>
            <a:endParaRPr lang="en-GB" baseline="0" dirty="0" smtClean="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Data source: Health and Social Care Information Centre, </a:t>
            </a:r>
            <a:r>
              <a:rPr lang="en-GB" dirty="0" smtClean="0">
                <a:hlinkClick r:id="rId3"/>
              </a:rPr>
              <a:t>http://www.hscic.gov.uk/ncmp</a:t>
            </a:r>
            <a:r>
              <a:rPr lang="en-GB" dirty="0" smtClean="0"/>
              <a:t>.</a:t>
            </a:r>
            <a:endParaRPr lang="en-GB" baseline="0" dirty="0" smtClean="0"/>
          </a:p>
          <a:p>
            <a:endParaRPr lang="en-GB" dirty="0" smtClean="0">
              <a:ea typeface="ＭＳ Ｐゴシック" pitchFamily="34" charset="-128"/>
            </a:endParaRPr>
          </a:p>
        </p:txBody>
      </p:sp>
      <p:sp>
        <p:nvSpPr>
          <p:cNvPr id="4" name="Slide Number Placeholder 3"/>
          <p:cNvSpPr>
            <a:spLocks noGrp="1"/>
          </p:cNvSpPr>
          <p:nvPr>
            <p:ph type="sldNum" sz="quarter" idx="10"/>
          </p:nvPr>
        </p:nvSpPr>
        <p:spPr/>
        <p:txBody>
          <a:bodyPr/>
          <a:lstStyle/>
          <a:p>
            <a:fld id="{BF1A7007-A200-4625-857B-C1B607EDAC37}" type="slidenum">
              <a:rPr lang="en-US" smtClean="0"/>
              <a:pPr/>
              <a:t>34</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One in four British adults is obese, according to the UN Food and Agriculture Organisation, prompting fears that the UK has become the “fat man of Europe”.</a:t>
            </a:r>
            <a:r>
              <a:rPr lang="en-GB" dirty="0" smtClean="0"/>
              <a:t> </a:t>
            </a:r>
          </a:p>
          <a:p>
            <a:r>
              <a:rPr lang="en-GB" dirty="0" smtClean="0"/>
              <a:t>The UK has the highest level of obesity in Western Europe, ahead of countries such as France, Germany, Spain and Sweden, the 2013 report says.</a:t>
            </a:r>
          </a:p>
          <a:p>
            <a:r>
              <a:rPr lang="en-GB" dirty="0" smtClean="0"/>
              <a:t>Obesity levels in the UK have more than trebled in the last 30 years and, on current estimates, more than half the population could be obese by 2050.</a:t>
            </a:r>
          </a:p>
          <a:p>
            <a:endParaRPr lang="en-GB" dirty="0"/>
          </a:p>
        </p:txBody>
      </p:sp>
      <p:sp>
        <p:nvSpPr>
          <p:cNvPr id="4" name="Slide Number Placeholder 3"/>
          <p:cNvSpPr>
            <a:spLocks noGrp="1"/>
          </p:cNvSpPr>
          <p:nvPr>
            <p:ph type="sldNum" sz="quarter" idx="10"/>
          </p:nvPr>
        </p:nvSpPr>
        <p:spPr/>
        <p:txBody>
          <a:bodyPr/>
          <a:lstStyle/>
          <a:p>
            <a:fld id="{ADCC90B0-D21B-46C9-BA02-382A647C4745}" type="slidenum">
              <a:rPr lang="en-GB" smtClean="0"/>
              <a:t>35</a:t>
            </a:fld>
            <a:endParaRPr lang="en-GB"/>
          </a:p>
        </p:txBody>
      </p:sp>
    </p:spTree>
    <p:extLst>
      <p:ext uri="{BB962C8B-B14F-4D97-AF65-F5344CB8AC3E}">
        <p14:creationId xmlns:p14="http://schemas.microsoft.com/office/powerpoint/2010/main" val="7667957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8000" indent="-288000">
              <a:buFont typeface="Arial" pitchFamily="34" charset="0"/>
              <a:buChar char="•"/>
            </a:pPr>
            <a:r>
              <a:rPr lang="en-GB" sz="1200" dirty="0" smtClean="0"/>
              <a:t>Cause: multi-determined</a:t>
            </a:r>
          </a:p>
          <a:p>
            <a:pPr marL="288000" indent="-288000">
              <a:buFont typeface="Arial" pitchFamily="34" charset="0"/>
              <a:buChar char="•"/>
            </a:pPr>
            <a:endParaRPr lang="en-GB" sz="1200" dirty="0" smtClean="0"/>
          </a:p>
          <a:p>
            <a:pPr marL="288000" indent="-288000">
              <a:buFont typeface="Arial" pitchFamily="34" charset="0"/>
              <a:buChar char="•"/>
            </a:pPr>
            <a:r>
              <a:rPr lang="en-GB" sz="1200" dirty="0" smtClean="0"/>
              <a:t>Solutions: multi-faceted</a:t>
            </a:r>
          </a:p>
          <a:p>
            <a:pPr>
              <a:buFont typeface="Arial" pitchFamily="34" charset="0"/>
              <a:buChar char="•"/>
            </a:pPr>
            <a:endParaRPr lang="en-GB" dirty="0" smtClean="0"/>
          </a:p>
          <a:p>
            <a:pPr marL="285750" indent="-285750">
              <a:buFont typeface="Arial" pitchFamily="34" charset="0"/>
              <a:buChar char="•"/>
            </a:pPr>
            <a:r>
              <a:rPr lang="en-GB" dirty="0" smtClean="0"/>
              <a:t>Key lifestyle changes: the ‘vanishing housewife’, convenience culture, sedentary pastimes, socio-economic variances, less school sports</a:t>
            </a:r>
          </a:p>
          <a:p>
            <a:pPr marL="285750" indent="-285750">
              <a:buFont typeface="Arial" pitchFamily="34" charset="0"/>
              <a:buChar char="•"/>
            </a:pPr>
            <a:endParaRPr lang="en-GB" dirty="0" smtClean="0"/>
          </a:p>
          <a:p>
            <a:pPr marL="285750" indent="-285750">
              <a:buFont typeface="Arial" pitchFamily="34" charset="0"/>
              <a:buChar char="•"/>
            </a:pPr>
            <a:r>
              <a:rPr lang="en-GB" dirty="0" smtClean="0"/>
              <a:t>Key responsibility: parents, schools and food manufacturers</a:t>
            </a:r>
          </a:p>
          <a:p>
            <a:pPr marL="285750" indent="-285750">
              <a:buFont typeface="Arial" pitchFamily="34" charset="0"/>
              <a:buChar char="•"/>
            </a:pPr>
            <a:endParaRPr lang="en-GB" dirty="0" smtClean="0"/>
          </a:p>
          <a:p>
            <a:pPr marL="285750" indent="-285750">
              <a:buFont typeface="Arial" pitchFamily="34" charset="0"/>
              <a:buChar char="•"/>
            </a:pPr>
            <a:r>
              <a:rPr lang="en-GB" dirty="0" smtClean="0"/>
              <a:t>Secondary responsibility: government, media, supermarkets, broadcasters</a:t>
            </a:r>
          </a:p>
          <a:p>
            <a:pPr marL="285750" indent="-285750">
              <a:buFont typeface="Arial" pitchFamily="34" charset="0"/>
              <a:buChar char="•"/>
            </a:pPr>
            <a:endParaRPr lang="en-GB" dirty="0" smtClean="0"/>
          </a:p>
          <a:p>
            <a:pPr marL="285750" indent="-285750">
              <a:buFont typeface="Arial" pitchFamily="34" charset="0"/>
              <a:buChar char="•"/>
            </a:pPr>
            <a:r>
              <a:rPr lang="en-GB" dirty="0" smtClean="0"/>
              <a:t>TV advertising forms a smaller part of a larger social issue</a:t>
            </a:r>
            <a:r>
              <a:rPr lang="en-GB" b="1" dirty="0" smtClean="0"/>
              <a:t> </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E1F5832C-8A74-450F-B6D5-3E22F77F9020}" type="slidenum">
              <a:rPr lang="en-GB" smtClean="0"/>
              <a:pPr>
                <a:defRPr/>
              </a:pPr>
              <a:t>36</a:t>
            </a:fld>
            <a:endParaRPr lang="en-GB"/>
          </a:p>
        </p:txBody>
      </p:sp>
    </p:spTree>
    <p:extLst>
      <p:ext uri="{BB962C8B-B14F-4D97-AF65-F5344CB8AC3E}">
        <p14:creationId xmlns:p14="http://schemas.microsoft.com/office/powerpoint/2010/main" val="23561383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1200"/>
              </a:spcBef>
            </a:pPr>
            <a:r>
              <a:rPr lang="en-GB" b="1" dirty="0" smtClean="0"/>
              <a:t>Children’s food preferences: </a:t>
            </a:r>
          </a:p>
          <a:p>
            <a:pPr>
              <a:spcBef>
                <a:spcPts val="1200"/>
              </a:spcBef>
              <a:buFont typeface="Arial" panose="020B0604020202020204" pitchFamily="34" charset="0"/>
              <a:buChar char="•"/>
            </a:pPr>
            <a:r>
              <a:rPr lang="en-GB" dirty="0" smtClean="0"/>
              <a:t>Mainly governed by taste preference, price, familiarity and convenience</a:t>
            </a:r>
          </a:p>
          <a:p>
            <a:pPr>
              <a:spcBef>
                <a:spcPts val="1200"/>
              </a:spcBef>
              <a:buFont typeface="Arial" panose="020B0604020202020204" pitchFamily="34" charset="0"/>
              <a:buChar char="•"/>
            </a:pPr>
            <a:r>
              <a:rPr lang="en-GB" dirty="0" smtClean="0"/>
              <a:t>Modest, direct effect on children’s food choices</a:t>
            </a:r>
          </a:p>
          <a:p>
            <a:pPr>
              <a:spcBef>
                <a:spcPts val="1200"/>
              </a:spcBef>
            </a:pPr>
            <a:endParaRPr lang="en-GB" b="1" dirty="0" smtClean="0"/>
          </a:p>
          <a:p>
            <a:pPr>
              <a:spcBef>
                <a:spcPts val="1200"/>
              </a:spcBef>
            </a:pPr>
            <a:r>
              <a:rPr lang="en-GB" b="1" dirty="0" smtClean="0"/>
              <a:t>Children’s viewing behaviour:</a:t>
            </a:r>
            <a:endParaRPr lang="en-GB" dirty="0" smtClean="0"/>
          </a:p>
          <a:p>
            <a:pPr>
              <a:spcBef>
                <a:spcPts val="1200"/>
              </a:spcBef>
              <a:buFont typeface="Arial" panose="020B0604020202020204" pitchFamily="34" charset="0"/>
              <a:buChar char="•"/>
            </a:pPr>
            <a:r>
              <a:rPr lang="en-GB" dirty="0" smtClean="0"/>
              <a:t>Watch an average of 22 minutes a day of commercial children’s TV</a:t>
            </a:r>
          </a:p>
          <a:p>
            <a:pPr>
              <a:spcBef>
                <a:spcPts val="1200"/>
              </a:spcBef>
              <a:buFont typeface="Arial" panose="020B0604020202020204" pitchFamily="34" charset="0"/>
              <a:buChar char="•"/>
            </a:pPr>
            <a:r>
              <a:rPr lang="en-GB" dirty="0" smtClean="0"/>
              <a:t>1/5 TV ads seen by children is for a food ‘High in Fat, Salt or Sugar’</a:t>
            </a:r>
          </a:p>
          <a:p>
            <a:pPr>
              <a:spcBef>
                <a:spcPts val="1200"/>
              </a:spcBef>
            </a:pPr>
            <a:endParaRPr lang="en-GB" b="1" dirty="0" smtClean="0"/>
          </a:p>
          <a:p>
            <a:pPr>
              <a:spcBef>
                <a:spcPts val="1200"/>
              </a:spcBef>
            </a:pPr>
            <a:r>
              <a:rPr lang="en-GB" b="1" dirty="0" smtClean="0"/>
              <a:t>Parents’ views on regulation:</a:t>
            </a:r>
          </a:p>
          <a:p>
            <a:pPr marL="285750" indent="-285750">
              <a:spcBef>
                <a:spcPts val="1200"/>
              </a:spcBef>
              <a:buFont typeface="Arial" panose="020B0604020202020204" pitchFamily="34" charset="0"/>
              <a:buChar char="•"/>
            </a:pPr>
            <a:r>
              <a:rPr lang="en-GB" dirty="0" smtClean="0"/>
              <a:t>Action: objected to misleading health claims, use of celebrities or cartoon characters, targeted scheduling restrictions (children’s programmes, 21:00Hrs)</a:t>
            </a:r>
          </a:p>
          <a:p>
            <a:pPr>
              <a:spcBef>
                <a:spcPts val="1200"/>
              </a:spcBef>
              <a:buFont typeface="Arial" panose="020B0604020202020204" pitchFamily="34" charset="0"/>
              <a:buChar char="•"/>
            </a:pPr>
            <a:r>
              <a:rPr lang="en-GB" dirty="0" smtClean="0"/>
              <a:t>But little support for total ban </a:t>
            </a:r>
          </a:p>
          <a:p>
            <a:pPr>
              <a:spcBef>
                <a:spcPts val="1200"/>
              </a:spcBef>
              <a:buFont typeface="Arial" panose="020B0604020202020204" pitchFamily="34" charset="0"/>
              <a:buChar char="•"/>
            </a:pPr>
            <a:endParaRPr lang="en-GB" dirty="0" smtClean="0"/>
          </a:p>
          <a:p>
            <a:r>
              <a:rPr lang="en-GB" b="1" dirty="0" smtClean="0"/>
              <a:t>Economic impact:</a:t>
            </a:r>
          </a:p>
          <a:p>
            <a:endParaRPr lang="en-GB" b="1" dirty="0" smtClean="0"/>
          </a:p>
          <a:p>
            <a:pPr marL="0" indent="0"/>
            <a:r>
              <a:rPr lang="en-GB" dirty="0" smtClean="0"/>
              <a:t>A ban before 21:00Hrs: loss of £240 million to broadcasters set against health benefits £50-990 million</a:t>
            </a:r>
          </a:p>
          <a:p>
            <a:pPr>
              <a:spcBef>
                <a:spcPts val="1200"/>
              </a:spcBef>
              <a:buFont typeface="Arial" panose="020B0604020202020204" pitchFamily="34" charset="0"/>
              <a:buChar char="•"/>
            </a:pPr>
            <a:endParaRPr lang="en-GB" dirty="0" smtClean="0"/>
          </a:p>
        </p:txBody>
      </p:sp>
      <p:sp>
        <p:nvSpPr>
          <p:cNvPr id="4" name="Slide Number Placeholder 3"/>
          <p:cNvSpPr>
            <a:spLocks noGrp="1"/>
          </p:cNvSpPr>
          <p:nvPr>
            <p:ph type="sldNum" sz="quarter" idx="10"/>
          </p:nvPr>
        </p:nvSpPr>
        <p:spPr/>
        <p:txBody>
          <a:bodyPr/>
          <a:lstStyle/>
          <a:p>
            <a:pPr>
              <a:defRPr/>
            </a:pPr>
            <a:fld id="{7F7E2BFD-5F82-4DB0-A868-610696D42493}" type="slidenum">
              <a:rPr lang="en-GB" smtClean="0"/>
              <a:pPr>
                <a:defRPr/>
              </a:pPr>
              <a:t>37</a:t>
            </a:fld>
            <a:endParaRPr lang="en-GB"/>
          </a:p>
        </p:txBody>
      </p:sp>
    </p:spTree>
    <p:extLst>
      <p:ext uri="{BB962C8B-B14F-4D97-AF65-F5344CB8AC3E}">
        <p14:creationId xmlns:p14="http://schemas.microsoft.com/office/powerpoint/2010/main" val="10475306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smtClean="0"/>
              <a:t>European Convention on Human Rights</a:t>
            </a:r>
          </a:p>
          <a:p>
            <a:endParaRPr lang="en-GB" sz="1200" dirty="0" smtClean="0"/>
          </a:p>
          <a:p>
            <a:r>
              <a:rPr lang="en-GB" sz="1200" dirty="0" smtClean="0"/>
              <a:t>Article 10 – Freedom of expression</a:t>
            </a:r>
          </a:p>
          <a:p>
            <a:endParaRPr lang="en-GB" sz="1200" dirty="0" smtClean="0"/>
          </a:p>
          <a:p>
            <a:pPr marL="0" indent="0"/>
            <a:r>
              <a:rPr lang="en-GB" sz="1200" dirty="0" smtClean="0"/>
              <a:t>Everyone has the right to freedom of expression… to receive and impart information and ideas without interference by public authority…</a:t>
            </a:r>
          </a:p>
          <a:p>
            <a:pPr marL="0" indent="0"/>
            <a:endParaRPr lang="en-GB" sz="1200" dirty="0" smtClean="0"/>
          </a:p>
          <a:p>
            <a:pPr marL="0" indent="0"/>
            <a:r>
              <a:rPr lang="en-GB" sz="1200" dirty="0" smtClean="0"/>
              <a:t>subject to … restrictions (that)… are necessary in a democratic society…  for the protection of health or morals… or rights of others…</a:t>
            </a:r>
          </a:p>
          <a:p>
            <a:endParaRPr lang="en-GB" sz="1200" dirty="0" smtClean="0"/>
          </a:p>
          <a:p>
            <a:r>
              <a:rPr lang="en-GB" sz="1200" dirty="0" smtClean="0"/>
              <a:t>Key point: finding the right balance</a:t>
            </a:r>
          </a:p>
          <a:p>
            <a:endParaRPr lang="en-GB" sz="1200" dirty="0" smtClean="0"/>
          </a:p>
          <a:p>
            <a:pPr>
              <a:spcBef>
                <a:spcPts val="600"/>
              </a:spcBef>
            </a:pPr>
            <a:r>
              <a:rPr lang="en-GB" b="1" dirty="0" smtClean="0"/>
              <a:t>Better Regulation Principles</a:t>
            </a:r>
          </a:p>
          <a:p>
            <a:pPr>
              <a:spcBef>
                <a:spcPts val="600"/>
              </a:spcBef>
            </a:pPr>
            <a:endParaRPr lang="en-GB" i="1" dirty="0" smtClean="0"/>
          </a:p>
          <a:p>
            <a:pPr marL="285750" indent="-285750">
              <a:spcBef>
                <a:spcPts val="600"/>
              </a:spcBef>
              <a:buFont typeface="Arial" pitchFamily="34" charset="0"/>
              <a:buChar char="•"/>
            </a:pPr>
            <a:r>
              <a:rPr lang="en-GB" i="1" dirty="0" smtClean="0"/>
              <a:t>Proportionality: </a:t>
            </a:r>
            <a:r>
              <a:rPr lang="en-GB" dirty="0" smtClean="0"/>
              <a:t>Intervene only when necessary.  Restrictions appropriate to risk posed and costs identified.</a:t>
            </a:r>
          </a:p>
          <a:p>
            <a:pPr marL="285750" indent="-285750">
              <a:spcBef>
                <a:spcPts val="600"/>
              </a:spcBef>
              <a:buFont typeface="Arial" pitchFamily="34" charset="0"/>
              <a:buChar char="•"/>
            </a:pPr>
            <a:endParaRPr lang="en-GB" dirty="0" smtClean="0"/>
          </a:p>
          <a:p>
            <a:pPr marL="285750" indent="-285750">
              <a:spcBef>
                <a:spcPts val="600"/>
              </a:spcBef>
              <a:buFont typeface="Arial" pitchFamily="34" charset="0"/>
              <a:buChar char="•"/>
            </a:pPr>
            <a:r>
              <a:rPr lang="en-GB" i="1" dirty="0" smtClean="0"/>
              <a:t>Accountability:  </a:t>
            </a:r>
            <a:r>
              <a:rPr lang="en-GB" dirty="0" smtClean="0"/>
              <a:t>Justify restrictions and be subject to public scrutiny.</a:t>
            </a:r>
          </a:p>
          <a:p>
            <a:pPr marL="285750" indent="-285750">
              <a:spcBef>
                <a:spcPts val="600"/>
              </a:spcBef>
              <a:buFont typeface="Arial" pitchFamily="34" charset="0"/>
              <a:buChar char="•"/>
            </a:pPr>
            <a:endParaRPr lang="en-GB" dirty="0" smtClean="0"/>
          </a:p>
          <a:p>
            <a:pPr marL="285750" indent="-285750">
              <a:spcBef>
                <a:spcPts val="600"/>
              </a:spcBef>
              <a:buFont typeface="Arial" pitchFamily="34" charset="0"/>
              <a:buChar char="•"/>
            </a:pPr>
            <a:r>
              <a:rPr lang="en-GB" i="1" dirty="0" smtClean="0"/>
              <a:t>Consistency: </a:t>
            </a:r>
            <a:r>
              <a:rPr lang="en-GB" dirty="0" smtClean="0"/>
              <a:t>Restrictions must be joined up and implemented fairly.</a:t>
            </a:r>
          </a:p>
          <a:p>
            <a:pPr marL="285750" indent="-285750">
              <a:spcBef>
                <a:spcPts val="600"/>
              </a:spcBef>
              <a:buFont typeface="Arial" pitchFamily="34" charset="0"/>
              <a:buChar char="•"/>
            </a:pPr>
            <a:endParaRPr lang="en-GB" dirty="0" smtClean="0"/>
          </a:p>
          <a:p>
            <a:pPr marL="285750" indent="-285750">
              <a:spcBef>
                <a:spcPts val="600"/>
              </a:spcBef>
              <a:buFont typeface="Arial" pitchFamily="34" charset="0"/>
              <a:buChar char="•"/>
            </a:pPr>
            <a:r>
              <a:rPr lang="en-GB" i="1" dirty="0" smtClean="0"/>
              <a:t>Transparency: </a:t>
            </a:r>
            <a:r>
              <a:rPr lang="en-GB" dirty="0" smtClean="0"/>
              <a:t>Be open, keep restrictions simple and user-friendly.</a:t>
            </a:r>
          </a:p>
          <a:p>
            <a:pPr marL="285750" indent="-285750">
              <a:spcBef>
                <a:spcPts val="600"/>
              </a:spcBef>
              <a:buFont typeface="Arial" pitchFamily="34" charset="0"/>
              <a:buChar char="•"/>
            </a:pPr>
            <a:endParaRPr lang="en-GB" dirty="0" smtClean="0"/>
          </a:p>
          <a:p>
            <a:pPr marL="285750" indent="-285750">
              <a:spcBef>
                <a:spcPts val="600"/>
              </a:spcBef>
              <a:buFont typeface="Arial" pitchFamily="34" charset="0"/>
              <a:buChar char="•"/>
            </a:pPr>
            <a:r>
              <a:rPr lang="en-GB" i="1" dirty="0" smtClean="0"/>
              <a:t>Targeting: </a:t>
            </a:r>
            <a:r>
              <a:rPr lang="en-GB" dirty="0" smtClean="0"/>
              <a:t>Be focused on the problem and minimise side effects.</a:t>
            </a:r>
            <a:endParaRPr lang="en-GB" b="1" dirty="0" smtClean="0"/>
          </a:p>
          <a:p>
            <a:endParaRPr lang="en-GB" sz="1200" dirty="0" smtClean="0"/>
          </a:p>
          <a:p>
            <a:endParaRPr lang="en-GB" dirty="0"/>
          </a:p>
        </p:txBody>
      </p:sp>
      <p:sp>
        <p:nvSpPr>
          <p:cNvPr id="4" name="Slide Number Placeholder 3"/>
          <p:cNvSpPr>
            <a:spLocks noGrp="1"/>
          </p:cNvSpPr>
          <p:nvPr>
            <p:ph type="sldNum" sz="quarter" idx="10"/>
          </p:nvPr>
        </p:nvSpPr>
        <p:spPr/>
        <p:txBody>
          <a:bodyPr/>
          <a:lstStyle/>
          <a:p>
            <a:pPr>
              <a:defRPr/>
            </a:pPr>
            <a:fld id="{E1F5832C-8A74-450F-B6D5-3E22F77F9020}" type="slidenum">
              <a:rPr lang="en-GB" smtClean="0"/>
              <a:pPr>
                <a:defRPr/>
              </a:pPr>
              <a:t>38</a:t>
            </a:fld>
            <a:endParaRPr lang="en-GB"/>
          </a:p>
        </p:txBody>
      </p:sp>
    </p:spTree>
    <p:extLst>
      <p:ext uri="{BB962C8B-B14F-4D97-AF65-F5344CB8AC3E}">
        <p14:creationId xmlns:p14="http://schemas.microsoft.com/office/powerpoint/2010/main" val="1252524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p:spPr>
      </p:sp>
      <p:sp>
        <p:nvSpPr>
          <p:cNvPr id="1280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altLang="en-US" smtClean="0">
                <a:ea typeface="ＭＳ Ｐゴシック" pitchFamily="34" charset="-128"/>
              </a:rPr>
              <a:t>1) Here is a summary of what falls within the ASA’s remit.  It includes the types of material you would expect, like press ads and TV ads.  We also cover sales promotions whereever they appear.</a:t>
            </a:r>
          </a:p>
          <a:p>
            <a:pPr eaLnBrk="1" hangingPunct="1">
              <a:spcBef>
                <a:spcPct val="0"/>
              </a:spcBef>
            </a:pPr>
            <a:endParaRPr lang="en-GB" altLang="en-US" smtClean="0">
              <a:ea typeface="ＭＳ Ｐゴシック" pitchFamily="34" charset="-128"/>
            </a:endParaRPr>
          </a:p>
          <a:p>
            <a:pPr eaLnBrk="1" hangingPunct="1">
              <a:spcBef>
                <a:spcPct val="0"/>
              </a:spcBef>
            </a:pPr>
            <a:r>
              <a:rPr lang="en-GB" altLang="en-US" smtClean="0">
                <a:ea typeface="ＭＳ Ｐゴシック" pitchFamily="34" charset="-128"/>
              </a:rPr>
              <a:t>2) On 1 March 2011 the ASA’s remit was extended to include advertising claims on marketers’ own websites – non-paid for space.  This was a result of a high volume of complaints, and recommendation from the ad industry.</a:t>
            </a:r>
          </a:p>
          <a:p>
            <a:pPr eaLnBrk="1" hangingPunct="1">
              <a:spcBef>
                <a:spcPct val="0"/>
              </a:spcBef>
            </a:pPr>
            <a:endParaRPr lang="en-GB" altLang="en-US" smtClean="0">
              <a:ea typeface="ＭＳ Ｐゴシック" pitchFamily="34" charset="-128"/>
            </a:endParaRPr>
          </a:p>
          <a:p>
            <a:pPr eaLnBrk="1" hangingPunct="1">
              <a:spcBef>
                <a:spcPct val="0"/>
              </a:spcBef>
            </a:pPr>
            <a:r>
              <a:rPr lang="en-GB" altLang="en-US" smtClean="0">
                <a:ea typeface="ＭＳ Ｐゴシック" pitchFamily="34" charset="-128"/>
              </a:rPr>
              <a:t>3) Since February 2013 we've been responsible for regulating </a:t>
            </a:r>
            <a:r>
              <a:rPr lang="en-US" altLang="en-US" smtClean="0">
                <a:ea typeface="ＭＳ Ｐゴシック" pitchFamily="34" charset="-128"/>
              </a:rPr>
              <a:t>Online Behavioural Advertising</a:t>
            </a:r>
            <a:r>
              <a:rPr lang="en-GB" altLang="en-US" smtClean="0">
                <a:ea typeface="ＭＳ Ｐゴシック" pitchFamily="34" charset="-128"/>
              </a:rPr>
              <a:t>. This is when third parties collect data on users’ web viewing habits, in order to deliver to them advertising that is more likely to be of interest. </a:t>
            </a:r>
          </a:p>
          <a:p>
            <a:pPr eaLnBrk="1" hangingPunct="1">
              <a:spcBef>
                <a:spcPct val="0"/>
              </a:spcBef>
            </a:pPr>
            <a:r>
              <a:rPr lang="en-GB" altLang="en-US" smtClean="0">
                <a:ea typeface="ＭＳ Ｐゴシック" pitchFamily="34" charset="-128"/>
              </a:rPr>
              <a:t>New rules ensure providers make clear where there’s a targeted ad, and allow consumers to opt out if they wish to do so.</a:t>
            </a:r>
          </a:p>
          <a:p>
            <a:pPr eaLnBrk="1" hangingPunct="1">
              <a:spcBef>
                <a:spcPct val="0"/>
              </a:spcBef>
            </a:pPr>
            <a:endParaRPr lang="en-GB" altLang="en-US" smtClean="0">
              <a:ea typeface="ＭＳ Ｐゴシック" pitchFamily="34" charset="-128"/>
            </a:endParaRPr>
          </a:p>
          <a:p>
            <a:pPr eaLnBrk="1" hangingPunct="1">
              <a:spcBef>
                <a:spcPct val="0"/>
              </a:spcBef>
            </a:pPr>
            <a:r>
              <a:rPr lang="en-GB" altLang="en-US" smtClean="0">
                <a:ea typeface="ＭＳ Ｐゴシック" pitchFamily="34" charset="-128"/>
              </a:rPr>
              <a:t>Cont...</a:t>
            </a:r>
          </a:p>
          <a:p>
            <a:pPr eaLnBrk="1" hangingPunct="1"/>
            <a:endParaRPr lang="en-GB" altLang="en-US" smtClean="0"/>
          </a:p>
        </p:txBody>
      </p:sp>
      <p:sp>
        <p:nvSpPr>
          <p:cNvPr id="48132" name="Slide Number Placeholder 3"/>
          <p:cNvSpPr>
            <a:spLocks noGrp="1"/>
          </p:cNvSpPr>
          <p:nvPr>
            <p:ph type="sldNum" sz="quarter" idx="5"/>
          </p:nvPr>
        </p:nvSpPr>
        <p:spPr/>
        <p:txBody>
          <a:bodyPr/>
          <a:lstStyle/>
          <a:p>
            <a:pPr>
              <a:defRPr/>
            </a:pPr>
            <a:fld id="{BF204004-292A-41D2-AF58-1081F1131A8A}" type="slidenum">
              <a:rPr lang="en-GB" altLang="en-US" smtClean="0"/>
              <a:pPr>
                <a:defRPr/>
              </a:pPr>
              <a:t>5</a:t>
            </a:fld>
            <a:endParaRPr lang="en-GB"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E1FFD48A-63E6-47FF-9193-41717BACB87A}" type="slidenum">
              <a:rPr lang="en-GB" altLang="en-US">
                <a:solidFill>
                  <a:prstClr val="black"/>
                </a:solidFill>
              </a:rPr>
              <a:pPr eaLnBrk="1" hangingPunct="1">
                <a:spcBef>
                  <a:spcPct val="0"/>
                </a:spcBef>
              </a:pPr>
              <a:t>39</a:t>
            </a:fld>
            <a:endParaRPr lang="en-GB" altLang="en-US">
              <a:solidFill>
                <a:prstClr val="black"/>
              </a:solidFill>
            </a:endParaRPr>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r>
              <a:rPr lang="en-GB" dirty="0" smtClean="0"/>
              <a:t>To use a Nutrient Profiling Model to separate foods that High in Fat, Salt or Sugar (HFSS) from other foods.</a:t>
            </a:r>
          </a:p>
          <a:p>
            <a:endParaRPr lang="en-GB" b="1" dirty="0" smtClean="0"/>
          </a:p>
          <a:p>
            <a:r>
              <a:rPr lang="en-GB" dirty="0" smtClean="0"/>
              <a:t>To include RESTRICTIONS TO BAN: </a:t>
            </a:r>
          </a:p>
          <a:p>
            <a:endParaRPr lang="en-GB" dirty="0" smtClean="0"/>
          </a:p>
          <a:p>
            <a:pPr marL="285750" indent="-285750">
              <a:spcBef>
                <a:spcPts val="1200"/>
              </a:spcBef>
              <a:buFont typeface="Arial" pitchFamily="34" charset="0"/>
              <a:buChar char="•"/>
            </a:pPr>
            <a:r>
              <a:rPr lang="en-GB" dirty="0" smtClean="0"/>
              <a:t>HFSS ads in programmes of “particular appeal” to children</a:t>
            </a:r>
          </a:p>
          <a:p>
            <a:pPr marL="285750" indent="-285750">
              <a:spcBef>
                <a:spcPts val="1200"/>
              </a:spcBef>
              <a:buFont typeface="Arial" pitchFamily="34" charset="0"/>
              <a:buChar char="•"/>
            </a:pPr>
            <a:r>
              <a:rPr lang="en-GB" dirty="0" smtClean="0"/>
              <a:t>the use of licensed characters and celebrities popular with children.</a:t>
            </a:r>
          </a:p>
          <a:p>
            <a:pPr marL="285750" indent="-285750">
              <a:spcBef>
                <a:spcPts val="1200"/>
              </a:spcBef>
              <a:buFont typeface="Arial" pitchFamily="34" charset="0"/>
              <a:buChar char="•"/>
            </a:pPr>
            <a:r>
              <a:rPr lang="en-GB" dirty="0" smtClean="0"/>
              <a:t>the use of promotional offers e.g. 2 for the price of 1</a:t>
            </a:r>
          </a:p>
          <a:p>
            <a:pPr marL="285750" indent="-285750">
              <a:spcBef>
                <a:spcPts val="1200"/>
              </a:spcBef>
              <a:buFont typeface="Arial" pitchFamily="34" charset="0"/>
              <a:buChar char="•"/>
            </a:pPr>
            <a:r>
              <a:rPr lang="en-GB" dirty="0" smtClean="0"/>
              <a:t>the use of health and nutrition claims</a:t>
            </a:r>
          </a:p>
          <a:p>
            <a:pPr marL="228600" indent="-228600" eaLnBrk="1" hangingPunct="1"/>
            <a:endParaRPr lang="en-GB" altLang="en-US" dirty="0" smtClean="0"/>
          </a:p>
          <a:p>
            <a:pPr marL="228600" indent="-228600" eaLnBrk="1" hangingPunct="1"/>
            <a:endParaRPr lang="en-US" alt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xfrm>
            <a:off x="917575" y="744538"/>
            <a:ext cx="4962525" cy="3722687"/>
          </a:xfrm>
          <a:ln/>
        </p:spPr>
      </p:sp>
      <p:sp>
        <p:nvSpPr>
          <p:cNvPr id="47107" name="Notes Placeholder 2"/>
          <p:cNvSpPr>
            <a:spLocks noGrp="1"/>
          </p:cNvSpPr>
          <p:nvPr>
            <p:ph type="body" idx="1"/>
          </p:nvPr>
        </p:nvSpPr>
        <p:spPr>
          <a:noFill/>
          <a:ln/>
        </p:spPr>
        <p:txBody>
          <a:bodyPr/>
          <a:lstStyle/>
          <a:p>
            <a:r>
              <a:rPr lang="en-GB" dirty="0" smtClean="0"/>
              <a:t>Upheld</a:t>
            </a:r>
          </a:p>
          <a:p>
            <a:r>
              <a:rPr lang="en-GB" dirty="0" smtClean="0"/>
              <a:t>The website contained a Scooby Doo section that featured images of Scooby Doo branded sweets. This section also contained a product information page providing more details on the branded products and two Scooby Doo themed games; a "Find hidden sweets" game and a "Mystery word search". Although </a:t>
            </a:r>
            <a:r>
              <a:rPr lang="en-GB" dirty="0" err="1" smtClean="0"/>
              <a:t>Swizzels</a:t>
            </a:r>
            <a:r>
              <a:rPr lang="en-GB" dirty="0" smtClean="0"/>
              <a:t> stated that many adults played online games, because these games were not particularly difficult or sophisticated, we considered that they were targeted at a younger age group, specifically primary-school children.</a:t>
            </a:r>
          </a:p>
          <a:p>
            <a:endParaRPr lang="en-GB" dirty="0" smtClean="0"/>
          </a:p>
          <a:p>
            <a:r>
              <a:rPr lang="en-GB" dirty="0" smtClean="0"/>
              <a:t>Code rule 15.15 stated, "... Except those for fresh fruit or fresh vegetables, food advertisements that are targeted directly at pre-school or primary school children through their content must not include licensed characters or celebrities popular with children". In light of the use of cartoon characters popular with primary-school children, the child-friendly interactive games and the Scooby Doo section's placement on a website that was, through its content, aimed at young children, we considered that this section of the website was aimed at primary-school children. We therefore concluded that the website breached the Code.</a:t>
            </a:r>
          </a:p>
          <a:p>
            <a:endParaRPr lang="en-GB" dirty="0" smtClean="0"/>
          </a:p>
          <a:p>
            <a:r>
              <a:rPr lang="en-GB" dirty="0" smtClean="0"/>
              <a:t>On this point website breached CAP Code (Edition 12) rule 15.15 (Licensed characters and celebrities).</a:t>
            </a:r>
          </a:p>
        </p:txBody>
      </p:sp>
      <p:sp>
        <p:nvSpPr>
          <p:cNvPr id="47108" name="Slide Number Placeholder 3"/>
          <p:cNvSpPr>
            <a:spLocks noGrp="1"/>
          </p:cNvSpPr>
          <p:nvPr>
            <p:ph type="sldNum" sz="quarter" idx="5"/>
          </p:nvPr>
        </p:nvSpPr>
        <p:spPr>
          <a:noFill/>
        </p:spPr>
        <p:txBody>
          <a:bodyPr/>
          <a:lstStyle/>
          <a:p>
            <a:fld id="{AD9D3181-0131-465C-8192-D8AE5DE5C72E}" type="slidenum">
              <a:rPr lang="en-GB" smtClean="0"/>
              <a:pPr/>
              <a:t>40</a:t>
            </a:fld>
            <a:endParaRPr lang="en-GB"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dirty="0" smtClean="0">
                <a:solidFill>
                  <a:schemeClr val="tx1"/>
                </a:solidFill>
                <a:latin typeface="Arial" charset="0"/>
                <a:ea typeface="+mn-ea"/>
                <a:cs typeface="Arial" charset="0"/>
              </a:rPr>
              <a:t>Principles: </a:t>
            </a:r>
            <a:endParaRPr lang="en-GB" sz="1200" b="0" i="0" u="none" strike="noStrike" kern="1200" baseline="0" dirty="0" smtClean="0">
              <a:solidFill>
                <a:schemeClr val="tx1"/>
              </a:solidFill>
              <a:latin typeface="Arial" charset="0"/>
              <a:ea typeface="+mn-ea"/>
              <a:cs typeface="Arial" charset="0"/>
            </a:endParaRPr>
          </a:p>
          <a:p>
            <a:r>
              <a:rPr lang="en-GB" sz="1200" b="0" i="0" u="none" strike="noStrike" kern="1200" baseline="0" dirty="0" smtClean="0">
                <a:solidFill>
                  <a:schemeClr val="tx1"/>
                </a:solidFill>
                <a:latin typeface="Arial" charset="0"/>
                <a:ea typeface="+mn-ea"/>
                <a:cs typeface="Arial" charset="0"/>
              </a:rPr>
              <a:t>The restrictions on TV advertisements for HFSS products have been introduced against a background of concern about rising childhood obesity. The Government has undertaken to reduce the demand for less healthy food options and to encourage the promotion of healthier alternatives and a healthy, active lifestyle to children. That provides important and relevant context to the application of the HFSS product-specific rules and can help develop an understanding of the spirit and purpose of a brand advertisement. </a:t>
            </a:r>
          </a:p>
          <a:p>
            <a:r>
              <a:rPr lang="en-GB" sz="1200" b="0" i="0" u="none" strike="noStrike" kern="1200" baseline="0" dirty="0" smtClean="0">
                <a:solidFill>
                  <a:schemeClr val="tx1"/>
                </a:solidFill>
                <a:latin typeface="Arial" charset="0"/>
                <a:ea typeface="+mn-ea"/>
                <a:cs typeface="Arial" charset="0"/>
              </a:rPr>
              <a:t>The HFSS product-specific rules do not apply to TV advertisements for food or drink products that are assessed as not being high in fat, salt or sugar in accordance with the nutrient profiling scheme published by the Food Standards Agency on 6 December 2005 or as amended. </a:t>
            </a:r>
          </a:p>
          <a:p>
            <a:r>
              <a:rPr lang="en-GB" sz="1200" b="0" i="0" u="none" strike="noStrike" kern="1200" baseline="0" dirty="0" smtClean="0">
                <a:solidFill>
                  <a:schemeClr val="tx1"/>
                </a:solidFill>
                <a:latin typeface="Arial" charset="0"/>
                <a:ea typeface="+mn-ea"/>
                <a:cs typeface="Arial" charset="0"/>
              </a:rPr>
              <a:t>BCAP acknowledges that differentiating an HFSS product advertisement from a brand advertisement is not always easy. This guidance sets out scenarios in which that problem could arise and provides BCAP’s opinion on whether the ad amounts to an HFSS product advertisement. The list of scenarios is not exhaustive. BCAP strongly advises that advertisers should exercise caution and not rely entirely on the scenarios outlined in this Guidance because other factors could lead to a TV advertisement being judged to be an advertisement for an HFSS product and not a brand advertisement or </a:t>
            </a:r>
            <a:r>
              <a:rPr lang="en-GB" sz="1200" b="0" i="1" u="none" strike="noStrike" kern="1200" baseline="0" dirty="0" smtClean="0">
                <a:solidFill>
                  <a:schemeClr val="tx1"/>
                </a:solidFill>
                <a:latin typeface="Arial" charset="0"/>
                <a:ea typeface="+mn-ea"/>
                <a:cs typeface="Arial" charset="0"/>
              </a:rPr>
              <a:t>vice versa</a:t>
            </a:r>
            <a:r>
              <a:rPr lang="en-GB" sz="1200" b="0" i="0" u="none" strike="noStrike" kern="1200" baseline="0" dirty="0" smtClean="0">
                <a:solidFill>
                  <a:schemeClr val="tx1"/>
                </a:solidFill>
                <a:latin typeface="Arial" charset="0"/>
                <a:ea typeface="+mn-ea"/>
                <a:cs typeface="Arial" charset="0"/>
              </a:rPr>
              <a:t>.</a:t>
            </a:r>
          </a:p>
          <a:p>
            <a:endParaRPr lang="en-GB" sz="1200" b="0" i="0" u="none" strike="noStrike" kern="1200" baseline="0" dirty="0" smtClean="0">
              <a:solidFill>
                <a:schemeClr val="tx1"/>
              </a:solidFill>
              <a:latin typeface="Arial" charset="0"/>
              <a:ea typeface="+mn-ea"/>
              <a:cs typeface="Arial" charset="0"/>
            </a:endParaRPr>
          </a:p>
          <a:p>
            <a:r>
              <a:rPr lang="en-GB" sz="1200" b="0" i="0" u="none" strike="noStrike" kern="1200" baseline="0" dirty="0" smtClean="0">
                <a:solidFill>
                  <a:schemeClr val="tx1"/>
                </a:solidFill>
                <a:latin typeface="Arial" charset="0"/>
                <a:ea typeface="+mn-ea"/>
                <a:cs typeface="Arial" charset="0"/>
              </a:rPr>
              <a:t>Unlikely </a:t>
            </a:r>
          </a:p>
          <a:p>
            <a:endParaRPr lang="en-GB" sz="1200" b="0" i="1" u="none" strike="noStrike" kern="1200" baseline="0" dirty="0" smtClean="0">
              <a:solidFill>
                <a:schemeClr val="tx1"/>
              </a:solidFill>
              <a:latin typeface="Arial" charset="0"/>
              <a:ea typeface="+mn-ea"/>
              <a:cs typeface="Arial" charset="0"/>
            </a:endParaRPr>
          </a:p>
          <a:p>
            <a:r>
              <a:rPr lang="en-GB" sz="1200" b="0" i="0" u="none" strike="noStrike" kern="1200" baseline="0" dirty="0" smtClean="0">
                <a:solidFill>
                  <a:schemeClr val="tx1"/>
                </a:solidFill>
                <a:latin typeface="Arial" charset="0"/>
                <a:ea typeface="+mn-ea"/>
                <a:cs typeface="Arial" charset="0"/>
              </a:rPr>
              <a:t>Not an HFSS product</a:t>
            </a:r>
          </a:p>
          <a:p>
            <a:endParaRPr lang="en-GB" sz="1200" b="0" i="0" u="none" strike="noStrike" kern="1200" baseline="0" dirty="0" smtClean="0">
              <a:solidFill>
                <a:schemeClr val="tx1"/>
              </a:solidFill>
              <a:latin typeface="Arial" charset="0"/>
              <a:ea typeface="+mn-ea"/>
              <a:cs typeface="Arial" charset="0"/>
            </a:endParaRPr>
          </a:p>
          <a:p>
            <a:r>
              <a:rPr lang="en-GB" sz="1200" b="0" i="0" u="none" strike="noStrike" kern="1200" baseline="0" dirty="0" smtClean="0">
                <a:solidFill>
                  <a:schemeClr val="tx1"/>
                </a:solidFill>
                <a:latin typeface="Arial" charset="0"/>
                <a:ea typeface="+mn-ea"/>
                <a:cs typeface="Arial" charset="0"/>
              </a:rPr>
              <a:t>Doesn’t refer to or prominently feature an identifiable HFSS product</a:t>
            </a:r>
          </a:p>
          <a:p>
            <a:endParaRPr lang="en-GB" sz="1200" b="0" i="0" u="none" strike="noStrike" kern="1200" baseline="0" dirty="0" smtClean="0">
              <a:solidFill>
                <a:schemeClr val="tx1"/>
              </a:solidFill>
              <a:latin typeface="Arial" charset="0"/>
              <a:ea typeface="+mn-ea"/>
              <a:cs typeface="Arial" charset="0"/>
            </a:endParaRPr>
          </a:p>
          <a:p>
            <a:r>
              <a:rPr lang="en-GB" sz="1200" b="0" i="0" u="none" strike="noStrike" kern="1200" baseline="0" dirty="0" smtClean="0">
                <a:solidFill>
                  <a:schemeClr val="tx1"/>
                </a:solidFill>
                <a:latin typeface="Arial" charset="0"/>
                <a:ea typeface="+mn-ea"/>
                <a:cs typeface="Arial" charset="0"/>
              </a:rPr>
              <a:t>Doesn’t contain a direct response mechanism relating to an HFSS product</a:t>
            </a:r>
          </a:p>
          <a:p>
            <a:endParaRPr lang="en-GB" sz="1200" b="0" i="0" u="none" strike="noStrike" kern="1200" baseline="0" dirty="0" smtClean="0">
              <a:solidFill>
                <a:schemeClr val="tx1"/>
              </a:solidFill>
              <a:latin typeface="Arial" charset="0"/>
              <a:ea typeface="+mn-ea"/>
              <a:cs typeface="Arial" charset="0"/>
            </a:endParaRPr>
          </a:p>
          <a:p>
            <a:r>
              <a:rPr lang="en-GB" sz="1200" b="0" i="0" u="none" strike="noStrike" kern="1200" baseline="0" dirty="0" smtClean="0">
                <a:solidFill>
                  <a:schemeClr val="tx1"/>
                </a:solidFill>
                <a:latin typeface="Arial" charset="0"/>
                <a:ea typeface="+mn-ea"/>
                <a:cs typeface="Arial" charset="0"/>
              </a:rPr>
              <a:t>Refers to a brand name which is associated with a range of products which are mainly HFSS</a:t>
            </a:r>
          </a:p>
          <a:p>
            <a:endParaRPr lang="en-GB" sz="1200" b="0" i="0" u="none" strike="noStrike" kern="1200" baseline="0" dirty="0" smtClean="0">
              <a:solidFill>
                <a:schemeClr val="tx1"/>
              </a:solidFill>
              <a:latin typeface="Arial" charset="0"/>
              <a:ea typeface="+mn-ea"/>
              <a:cs typeface="Arial" charset="0"/>
            </a:endParaRPr>
          </a:p>
          <a:p>
            <a:r>
              <a:rPr lang="en-GB" sz="1200" b="0" i="0" u="none" strike="noStrike" kern="1200" baseline="0" dirty="0" smtClean="0">
                <a:solidFill>
                  <a:schemeClr val="tx1"/>
                </a:solidFill>
                <a:latin typeface="Arial" charset="0"/>
                <a:ea typeface="+mn-ea"/>
                <a:cs typeface="Arial" charset="0"/>
              </a:rPr>
              <a:t>Allows a brand generated character to be displayed with a non HFSS product.</a:t>
            </a:r>
          </a:p>
          <a:p>
            <a:endParaRPr lang="en-GB" sz="1200" b="0" i="0" u="none" strike="noStrike" kern="1200" baseline="0" dirty="0" smtClean="0">
              <a:solidFill>
                <a:schemeClr val="tx1"/>
              </a:solidFill>
              <a:latin typeface="Arial" charset="0"/>
              <a:ea typeface="+mn-ea"/>
              <a:cs typeface="Arial" charset="0"/>
            </a:endParaRPr>
          </a:p>
          <a:p>
            <a:endParaRPr lang="en-GB" sz="1200" b="0" i="0" u="none" strike="noStrike" kern="1200" baseline="0" dirty="0" smtClean="0">
              <a:solidFill>
                <a:schemeClr val="tx1"/>
              </a:solidFill>
              <a:latin typeface="Arial" charset="0"/>
              <a:ea typeface="+mn-ea"/>
              <a:cs typeface="Arial" charset="0"/>
            </a:endParaRPr>
          </a:p>
          <a:p>
            <a:endParaRPr lang="en-GB" sz="1200" b="0" i="1" u="none" strike="noStrike" kern="1200" baseline="0" dirty="0" smtClean="0">
              <a:solidFill>
                <a:schemeClr val="tx1"/>
              </a:solidFill>
              <a:latin typeface="Arial" charset="0"/>
              <a:ea typeface="+mn-ea"/>
              <a:cs typeface="Arial" charset="0"/>
            </a:endParaRPr>
          </a:p>
          <a:p>
            <a:endParaRPr lang="en-GB" sz="1200" b="0" i="1" u="none" strike="noStrike" kern="1200" baseline="0" dirty="0" smtClean="0">
              <a:solidFill>
                <a:schemeClr val="tx1"/>
              </a:solidFill>
              <a:latin typeface="Arial" charset="0"/>
              <a:ea typeface="+mn-ea"/>
              <a:cs typeface="Arial" charset="0"/>
            </a:endParaRPr>
          </a:p>
          <a:p>
            <a:endParaRPr lang="en-GB" sz="1200" b="0" i="1" u="none" strike="noStrike" kern="1200" baseline="0" dirty="0" smtClean="0">
              <a:solidFill>
                <a:schemeClr val="tx1"/>
              </a:solidFill>
              <a:latin typeface="Arial" charset="0"/>
              <a:ea typeface="+mn-ea"/>
              <a:cs typeface="Arial" charset="0"/>
            </a:endParaRPr>
          </a:p>
          <a:p>
            <a:endParaRPr lang="en-GB" dirty="0"/>
          </a:p>
        </p:txBody>
      </p:sp>
      <p:sp>
        <p:nvSpPr>
          <p:cNvPr id="4" name="Slide Number Placeholder 3"/>
          <p:cNvSpPr>
            <a:spLocks noGrp="1"/>
          </p:cNvSpPr>
          <p:nvPr>
            <p:ph type="sldNum" sz="quarter" idx="10"/>
          </p:nvPr>
        </p:nvSpPr>
        <p:spPr/>
        <p:txBody>
          <a:bodyPr/>
          <a:lstStyle/>
          <a:p>
            <a:pPr>
              <a:defRPr/>
            </a:pPr>
            <a:fld id="{E1F5832C-8A74-450F-B6D5-3E22F77F9020}" type="slidenum">
              <a:rPr lang="en-GB" smtClean="0"/>
              <a:pPr>
                <a:defRPr/>
              </a:pPr>
              <a:t>41</a:t>
            </a:fld>
            <a:endParaRPr lang="en-GB"/>
          </a:p>
        </p:txBody>
      </p:sp>
    </p:spTree>
    <p:extLst>
      <p:ext uri="{BB962C8B-B14F-4D97-AF65-F5344CB8AC3E}">
        <p14:creationId xmlns:p14="http://schemas.microsoft.com/office/powerpoint/2010/main" val="15797550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E1FFD48A-63E6-47FF-9193-41717BACB87A}" type="slidenum">
              <a:rPr lang="en-GB" altLang="en-US">
                <a:solidFill>
                  <a:prstClr val="black"/>
                </a:solidFill>
              </a:rPr>
              <a:pPr eaLnBrk="1" hangingPunct="1">
                <a:spcBef>
                  <a:spcPct val="0"/>
                </a:spcBef>
              </a:pPr>
              <a:t>43</a:t>
            </a:fld>
            <a:endParaRPr lang="en-GB" altLang="en-US">
              <a:solidFill>
                <a:prstClr val="black"/>
              </a:solidFill>
            </a:endParaRPr>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spcBef>
                <a:spcPts val="1200"/>
              </a:spcBef>
              <a:defRPr/>
            </a:pPr>
            <a:r>
              <a:rPr lang="en-GB" dirty="0" smtClean="0"/>
              <a:t>Nutrition and Health Claims </a:t>
            </a:r>
            <a:r>
              <a:rPr lang="en-GB" dirty="0" err="1" smtClean="0"/>
              <a:t>Regs</a:t>
            </a:r>
            <a:r>
              <a:rPr lang="en-GB" dirty="0" smtClean="0"/>
              <a:t>: EU countries cannot be more strict</a:t>
            </a:r>
          </a:p>
          <a:p>
            <a:pPr marL="0" indent="0">
              <a:spcBef>
                <a:spcPts val="1200"/>
              </a:spcBef>
              <a:defRPr/>
            </a:pPr>
            <a:endParaRPr lang="en-GB" dirty="0" smtClean="0"/>
          </a:p>
          <a:p>
            <a:r>
              <a:rPr lang="en-GB" dirty="0" smtClean="0"/>
              <a:t>Only nutrition claims listed in the updated </a:t>
            </a:r>
            <a:r>
              <a:rPr lang="en-GB" dirty="0" smtClean="0">
                <a:hlinkClick r:id="rId3"/>
              </a:rPr>
              <a:t>Annex of the EU Regulation </a:t>
            </a:r>
            <a:r>
              <a:rPr lang="en-GB" dirty="0" smtClean="0"/>
              <a:t>(as reproduced in the EU Register) may be used in marketing communications.</a:t>
            </a:r>
          </a:p>
          <a:p>
            <a:endParaRPr lang="en-GB" dirty="0" smtClean="0"/>
          </a:p>
          <a:p>
            <a:r>
              <a:rPr lang="en-GB" dirty="0" smtClean="0"/>
              <a:t>Only health claims listed as authorised in the </a:t>
            </a:r>
            <a:r>
              <a:rPr lang="en-GB" dirty="0" smtClean="0">
                <a:hlinkClick r:id="rId4"/>
              </a:rPr>
              <a:t>EU Register</a:t>
            </a:r>
            <a:r>
              <a:rPr lang="en-GB" dirty="0" smtClean="0"/>
              <a:t>, or claims that would have the same meaning to the consumer may be used in marketing communications.</a:t>
            </a:r>
          </a:p>
          <a:p>
            <a:pPr marL="228600" indent="-228600" eaLnBrk="1" hangingPunct="1"/>
            <a:endParaRPr lang="en-US" alt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xfrm>
            <a:off x="917575" y="744538"/>
            <a:ext cx="4962525" cy="3722687"/>
          </a:xfrm>
          <a:ln/>
        </p:spPr>
      </p:sp>
      <p:sp>
        <p:nvSpPr>
          <p:cNvPr id="3" name="Notes Placeholder 2"/>
          <p:cNvSpPr>
            <a:spLocks noGrp="1"/>
          </p:cNvSpPr>
          <p:nvPr>
            <p:ph type="body" idx="1"/>
          </p:nvPr>
        </p:nvSpPr>
        <p:spPr/>
        <p:txBody>
          <a:bodyPr>
            <a:normAutofit fontScale="92500"/>
          </a:bodyPr>
          <a:lstStyle/>
          <a:p>
            <a:pPr marL="180000" indent="-180000">
              <a:buFont typeface="Arial" pitchFamily="34" charset="0"/>
              <a:buChar char="•"/>
            </a:pPr>
            <a:r>
              <a:rPr lang="en-GB" dirty="0" smtClean="0"/>
              <a:t> The drink was only available in 500 ml servings that contained 23g of sugar, which comprised over a quarter of a consumers GDA for sugar (based on a 2000 calorie diet). </a:t>
            </a:r>
          </a:p>
          <a:p>
            <a:pPr marL="180000" indent="-180000">
              <a:buFont typeface="Arial" pitchFamily="34" charset="0"/>
              <a:buChar char="•"/>
            </a:pPr>
            <a:endParaRPr lang="en-GB" dirty="0" smtClean="0"/>
          </a:p>
          <a:p>
            <a:pPr marL="180000" indent="-180000">
              <a:buFont typeface="Arial" pitchFamily="34" charset="0"/>
              <a:buChar char="•"/>
            </a:pPr>
            <a:r>
              <a:rPr lang="en-GB" dirty="0" smtClean="0"/>
              <a:t>The ad referred to the product as "Hydration for the nation" and as "water", most consumers would be likely to interpret the featured 500 ml bottle as a single serving. </a:t>
            </a:r>
          </a:p>
          <a:p>
            <a:pPr marL="180000" indent="-180000">
              <a:buFont typeface="Arial" pitchFamily="34" charset="0"/>
              <a:buChar char="•"/>
            </a:pPr>
            <a:endParaRPr lang="en-GB" dirty="0" smtClean="0"/>
          </a:p>
          <a:p>
            <a:pPr marL="180000" indent="-180000">
              <a:buFont typeface="Arial" pitchFamily="34" charset="0"/>
              <a:buChar char="•"/>
            </a:pPr>
            <a:r>
              <a:rPr lang="en-GB" dirty="0" smtClean="0"/>
              <a:t>We considered that consumers would not expect a "nutritious" drink to have the equivalent of four or five teaspoons of added sugar. </a:t>
            </a:r>
          </a:p>
          <a:p>
            <a:pPr marL="180000" indent="-180000">
              <a:buFont typeface="Arial" pitchFamily="34" charset="0"/>
              <a:buChar char="•"/>
            </a:pPr>
            <a:endParaRPr lang="en-GB" dirty="0" smtClean="0"/>
          </a:p>
          <a:p>
            <a:pPr marL="180000" indent="-180000">
              <a:buFont typeface="Arial" pitchFamily="34" charset="0"/>
              <a:buChar char="•"/>
            </a:pPr>
            <a:r>
              <a:rPr lang="en-GB" dirty="0" smtClean="0"/>
              <a:t>Because </a:t>
            </a:r>
            <a:r>
              <a:rPr lang="en-GB" dirty="0" err="1" smtClean="0"/>
              <a:t>Vitaminwater</a:t>
            </a:r>
            <a:r>
              <a:rPr lang="en-GB" dirty="0" smtClean="0"/>
              <a:t> contained about a quarter of a consumers GDA for sugar as well as the added vitamins, we considered that the description of </a:t>
            </a:r>
            <a:r>
              <a:rPr lang="en-GB" dirty="0" err="1" smtClean="0"/>
              <a:t>Vitaminwater</a:t>
            </a:r>
            <a:r>
              <a:rPr lang="en-GB" dirty="0" smtClean="0"/>
              <a:t> as "nutritious" was misleading. </a:t>
            </a:r>
          </a:p>
          <a:p>
            <a:pPr>
              <a:defRPr/>
            </a:pPr>
            <a:endParaRPr lang="en-GB" dirty="0"/>
          </a:p>
        </p:txBody>
      </p:sp>
      <p:sp>
        <p:nvSpPr>
          <p:cNvPr id="51204" name="Slide Number Placeholder 3"/>
          <p:cNvSpPr>
            <a:spLocks noGrp="1"/>
          </p:cNvSpPr>
          <p:nvPr>
            <p:ph type="sldNum" sz="quarter" idx="5"/>
          </p:nvPr>
        </p:nvSpPr>
        <p:spPr>
          <a:noFill/>
        </p:spPr>
        <p:txBody>
          <a:bodyPr/>
          <a:lstStyle/>
          <a:p>
            <a:fld id="{D6689986-617A-49AF-8710-B36720782BA6}" type="slidenum">
              <a:rPr lang="en-GB" smtClean="0"/>
              <a:pPr/>
              <a:t>44</a:t>
            </a:fld>
            <a:endParaRPr lang="en-GB"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E1FFD48A-63E6-47FF-9193-41717BACB87A}" type="slidenum">
              <a:rPr lang="en-GB" altLang="en-US">
                <a:solidFill>
                  <a:prstClr val="black"/>
                </a:solidFill>
              </a:rPr>
              <a:pPr eaLnBrk="1" hangingPunct="1">
                <a:spcBef>
                  <a:spcPct val="0"/>
                </a:spcBef>
              </a:pPr>
              <a:t>45</a:t>
            </a:fld>
            <a:endParaRPr lang="en-GB" altLang="en-US">
              <a:solidFill>
                <a:prstClr val="black"/>
              </a:solidFill>
            </a:endParaRPr>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r>
              <a:rPr lang="en-GB" dirty="0" smtClean="0"/>
              <a:t>To use a Nutrient Profiling Model to separate foods that High in Fat, Salt or Sugar (HFSS) from other foods.</a:t>
            </a:r>
          </a:p>
          <a:p>
            <a:endParaRPr lang="en-GB" b="1" dirty="0" smtClean="0"/>
          </a:p>
          <a:p>
            <a:r>
              <a:rPr lang="en-GB" dirty="0" smtClean="0"/>
              <a:t>To include RESTRICTIONS TO BAN: </a:t>
            </a:r>
          </a:p>
          <a:p>
            <a:endParaRPr lang="en-GB" dirty="0" smtClean="0"/>
          </a:p>
          <a:p>
            <a:pPr marL="285750" indent="-285750">
              <a:spcBef>
                <a:spcPts val="1200"/>
              </a:spcBef>
              <a:buFont typeface="Arial" pitchFamily="34" charset="0"/>
              <a:buChar char="•"/>
            </a:pPr>
            <a:r>
              <a:rPr lang="en-GB" dirty="0" smtClean="0"/>
              <a:t>HFSS ads in programmes of “particular appeal” to children</a:t>
            </a:r>
          </a:p>
          <a:p>
            <a:pPr marL="285750" indent="-285750">
              <a:spcBef>
                <a:spcPts val="1200"/>
              </a:spcBef>
              <a:buFont typeface="Arial" pitchFamily="34" charset="0"/>
              <a:buChar char="•"/>
            </a:pPr>
            <a:r>
              <a:rPr lang="en-GB" dirty="0" smtClean="0"/>
              <a:t>the use of licensed characters and celebrities popular with children.</a:t>
            </a:r>
          </a:p>
          <a:p>
            <a:pPr marL="285750" indent="-285750">
              <a:spcBef>
                <a:spcPts val="1200"/>
              </a:spcBef>
              <a:buFont typeface="Arial" pitchFamily="34" charset="0"/>
              <a:buChar char="•"/>
            </a:pPr>
            <a:r>
              <a:rPr lang="en-GB" dirty="0" smtClean="0"/>
              <a:t>the use of promotional offers e.g. 2 for the price of 1</a:t>
            </a:r>
          </a:p>
          <a:p>
            <a:pPr marL="285750" indent="-285750">
              <a:spcBef>
                <a:spcPts val="1200"/>
              </a:spcBef>
              <a:buFont typeface="Arial" pitchFamily="34" charset="0"/>
              <a:buChar char="•"/>
            </a:pPr>
            <a:r>
              <a:rPr lang="en-GB" dirty="0" smtClean="0"/>
              <a:t>the use of health and nutrition claims</a:t>
            </a:r>
          </a:p>
          <a:p>
            <a:pPr marL="228600" indent="-228600" eaLnBrk="1" hangingPunct="1"/>
            <a:endParaRPr lang="en-GB" altLang="en-US" dirty="0" smtClean="0"/>
          </a:p>
          <a:p>
            <a:pPr marL="228600" indent="-228600" eaLnBrk="1" hangingPunct="1"/>
            <a:endParaRPr lang="en-US" alt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0000" indent="-180000">
              <a:buFont typeface="Arial" pitchFamily="34" charset="0"/>
              <a:buChar char="•"/>
            </a:pPr>
            <a:endParaRPr lang="en-GB" dirty="0" smtClean="0"/>
          </a:p>
          <a:p>
            <a:pPr marL="180000" indent="-180000">
              <a:buFont typeface="Arial" pitchFamily="34" charset="0"/>
              <a:buChar char="•"/>
            </a:pPr>
            <a:r>
              <a:rPr lang="en-GB" dirty="0" smtClean="0"/>
              <a:t>The Regulation allows such claims where the food being compared to the advertiser’s product is of the same food category and does not have a composition which allows it to bear a nutritional claim.  In this instance the comparator food, fresh vegetables, could bear a nutritional claim, in particular that they were a source of vitamin C. </a:t>
            </a:r>
          </a:p>
        </p:txBody>
      </p:sp>
      <p:sp>
        <p:nvSpPr>
          <p:cNvPr id="4" name="Slide Number Placeholder 3"/>
          <p:cNvSpPr>
            <a:spLocks noGrp="1"/>
          </p:cNvSpPr>
          <p:nvPr>
            <p:ph type="sldNum" sz="quarter" idx="10"/>
          </p:nvPr>
        </p:nvSpPr>
        <p:spPr/>
        <p:txBody>
          <a:bodyPr/>
          <a:lstStyle/>
          <a:p>
            <a:pPr>
              <a:defRPr/>
            </a:pPr>
            <a:fld id="{7F7E2BFD-5F82-4DB0-A868-610696D42493}" type="slidenum">
              <a:rPr lang="en-GB" smtClean="0"/>
              <a:pPr>
                <a:defRPr/>
              </a:pPr>
              <a:t>46</a:t>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p:spPr>
      </p:sp>
      <p:sp>
        <p:nvSpPr>
          <p:cNvPr id="133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GB" altLang="en-US" b="1" smtClean="0">
                <a:ea typeface="ＭＳ Ｐゴシック" pitchFamily="34" charset="-128"/>
              </a:rPr>
              <a:t>Hardeep</a:t>
            </a:r>
          </a:p>
          <a:p>
            <a:pPr eaLnBrk="1" hangingPunct="1"/>
            <a:endParaRPr lang="en-GB" altLang="en-US" smtClean="0">
              <a:ea typeface="ＭＳ Ｐゴシック" pitchFamily="34" charset="-128"/>
            </a:endParaRPr>
          </a:p>
          <a:p>
            <a:pPr eaLnBrk="1" hangingPunct="1"/>
            <a:r>
              <a:rPr lang="en-GB" altLang="en-US" smtClean="0">
                <a:ea typeface="ＭＳ Ｐゴシック" pitchFamily="34" charset="-128"/>
              </a:rPr>
              <a:t>Underpinning the ability of the ASA to maintain high advertising standards are an effective range of sanctions.  In the first instance the ASA publishes the findings of all its formal investigations on the ASA website. This in itself can generate a great deal of adverse publicity, which for some advertisers is enough to ensure future compliance. If that fails, however CAP can contact its members and have advertising space withdrawn. Other industry pressure that can be applied through CAP also includes withdrawal of trading privileges – for example the mailsort contract - that bulk discount for direct marketers - can be withdrawn suddenly making it a lot more expensive to distribute their ads.</a:t>
            </a:r>
          </a:p>
          <a:p>
            <a:pPr eaLnBrk="1" hangingPunct="1"/>
            <a:r>
              <a:rPr lang="en-GB" altLang="en-US" smtClean="0">
                <a:ea typeface="ＭＳ Ｐゴシック" pitchFamily="34" charset="-128"/>
              </a:rPr>
              <a:t> </a:t>
            </a:r>
          </a:p>
          <a:p>
            <a:pPr eaLnBrk="1" hangingPunct="1"/>
            <a:r>
              <a:rPr lang="en-GB" altLang="en-US" smtClean="0">
                <a:ea typeface="ＭＳ Ｐゴシック" pitchFamily="34" charset="-128"/>
              </a:rPr>
              <a:t>Ads which have broken the rules are disqualified from inclusion in industry awards – CAP members attend events like the Direct Marketing awards and assess category winners for compliance with Code. Repeat offenders can also be forced to poster pre-vet all their advertising with the Copy Advice Team for a period of three years.</a:t>
            </a:r>
          </a:p>
          <a:p>
            <a:pPr eaLnBrk="1" hangingPunct="1"/>
            <a:endParaRPr lang="en-GB" altLang="en-US" smtClean="0">
              <a:ea typeface="ＭＳ Ｐゴシック" pitchFamily="34" charset="-128"/>
            </a:endParaRPr>
          </a:p>
          <a:p>
            <a:pPr eaLnBrk="1" hangingPunct="1"/>
            <a:r>
              <a:rPr lang="en-GB" altLang="en-US" smtClean="0">
                <a:ea typeface="ＭＳ Ｐゴシック" pitchFamily="34" charset="-128"/>
              </a:rPr>
              <a:t>If all else fails there is referral to Trading Standards under the control of misleading advertising regulations (CMARS) on the non-broadcast side, and for broadcast advertisements there is referral to OFCOM – and it would ultimately be the broadcaster at fault since it’s a condition of their broadcast licence that they comply with the BCAP Code. </a:t>
            </a:r>
          </a:p>
          <a:p>
            <a:pPr eaLnBrk="1" hangingPunct="1"/>
            <a:endParaRPr lang="en-GB" altLang="en-US" smtClean="0">
              <a:ea typeface="ＭＳ Ｐゴシック" pitchFamily="34" charset="-128"/>
            </a:endParaRPr>
          </a:p>
          <a:p>
            <a:pPr eaLnBrk="1" hangingPunct="1"/>
            <a:r>
              <a:rPr lang="en-GB" altLang="en-US" smtClean="0">
                <a:ea typeface="ＭＳ Ｐゴシック" pitchFamily="34" charset="-128"/>
              </a:rPr>
              <a:t>Cont...</a:t>
            </a:r>
            <a:endParaRPr lang="en-US" altLang="en-US" smtClean="0">
              <a:ea typeface="ＭＳ Ｐゴシック" pitchFamily="34" charset="-128"/>
            </a:endParaRPr>
          </a:p>
          <a:p>
            <a:pPr eaLnBrk="1" hangingPunct="1"/>
            <a:endParaRPr lang="en-GB" altLang="en-US" smtClean="0"/>
          </a:p>
        </p:txBody>
      </p:sp>
      <p:sp>
        <p:nvSpPr>
          <p:cNvPr id="115716" name="Slide Number Placeholder 3"/>
          <p:cNvSpPr>
            <a:spLocks noGrp="1"/>
          </p:cNvSpPr>
          <p:nvPr>
            <p:ph type="sldNum" sz="quarter" idx="5"/>
          </p:nvPr>
        </p:nvSpPr>
        <p:spPr/>
        <p:txBody>
          <a:bodyPr/>
          <a:lstStyle/>
          <a:p>
            <a:pPr>
              <a:defRPr/>
            </a:pPr>
            <a:fld id="{17A64F10-E055-4BCF-9DC6-6EEDD9480D8E}" type="slidenum">
              <a:rPr lang="en-GB" altLang="en-US" smtClean="0"/>
              <a:pPr>
                <a:defRPr/>
              </a:pPr>
              <a:t>48</a:t>
            </a:fld>
            <a:endParaRPr lang="en-GB"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E1F5832C-8A74-450F-B6D5-3E22F77F9020}" type="slidenum">
              <a:rPr lang="en-GB" smtClean="0"/>
              <a:pPr>
                <a:defRPr/>
              </a:pPr>
              <a:t>50</a:t>
            </a:fld>
            <a:endParaRPr lang="en-GB"/>
          </a:p>
        </p:txBody>
      </p:sp>
    </p:spTree>
    <p:extLst>
      <p:ext uri="{BB962C8B-B14F-4D97-AF65-F5344CB8AC3E}">
        <p14:creationId xmlns:p14="http://schemas.microsoft.com/office/powerpoint/2010/main" val="3023186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en-GB" sz="1200" dirty="0" smtClean="0"/>
              <a:t>In 2014: 31,136 complaints about 18,580 ads</a:t>
            </a:r>
          </a:p>
          <a:p>
            <a:pPr>
              <a:buFont typeface="Arial" pitchFamily="34" charset="0"/>
              <a:buChar char="•"/>
            </a:pPr>
            <a:endParaRPr lang="en-GB" sz="1200" dirty="0" smtClean="0"/>
          </a:p>
          <a:p>
            <a:pPr>
              <a:buFont typeface="Arial" pitchFamily="34" charset="0"/>
              <a:buChar char="•"/>
            </a:pPr>
            <a:r>
              <a:rPr lang="en-GB" sz="1200" dirty="0" smtClean="0"/>
              <a:t>4,161 ads changed or withdrawn</a:t>
            </a:r>
          </a:p>
          <a:p>
            <a:endParaRPr lang="en-GB" dirty="0" smtClean="0"/>
          </a:p>
          <a:p>
            <a:r>
              <a:rPr lang="en-GB" dirty="0" smtClean="0"/>
              <a:t>200000</a:t>
            </a:r>
            <a:r>
              <a:rPr lang="en-GB" baseline="0" dirty="0" smtClean="0"/>
              <a:t> occasions when we </a:t>
            </a:r>
            <a:r>
              <a:rPr lang="en-GB" baseline="0" dirty="0" err="1" smtClean="0"/>
              <a:t>Touchpointed</a:t>
            </a:r>
            <a:endParaRPr lang="en-GB" dirty="0"/>
          </a:p>
        </p:txBody>
      </p:sp>
      <p:sp>
        <p:nvSpPr>
          <p:cNvPr id="4" name="Slide Number Placeholder 3"/>
          <p:cNvSpPr>
            <a:spLocks noGrp="1"/>
          </p:cNvSpPr>
          <p:nvPr>
            <p:ph type="sldNum" sz="quarter" idx="10"/>
          </p:nvPr>
        </p:nvSpPr>
        <p:spPr/>
        <p:txBody>
          <a:bodyPr/>
          <a:lstStyle/>
          <a:p>
            <a:pPr>
              <a:defRPr/>
            </a:pPr>
            <a:fld id="{E1F5832C-8A74-450F-B6D5-3E22F77F9020}" type="slidenum">
              <a:rPr lang="en-GB" smtClean="0"/>
              <a:pPr>
                <a:defRPr/>
              </a:pPr>
              <a:t>9</a:t>
            </a:fld>
            <a:endParaRPr lang="en-GB"/>
          </a:p>
        </p:txBody>
      </p:sp>
    </p:spTree>
    <p:extLst>
      <p:ext uri="{BB962C8B-B14F-4D97-AF65-F5344CB8AC3E}">
        <p14:creationId xmlns:p14="http://schemas.microsoft.com/office/powerpoint/2010/main" val="19416655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a:buNone/>
            </a:pPr>
            <a:r>
              <a:rPr lang="en-GB" dirty="0" smtClean="0"/>
              <a:t>Problems raised by consumers, advertisers, campaigning groups, government etc. about a wide range of issues</a:t>
            </a:r>
          </a:p>
          <a:p>
            <a:endParaRPr lang="en-GB" sz="1700" b="1" i="1" dirty="0" smtClean="0"/>
          </a:p>
          <a:p>
            <a:pPr marL="0" lvl="1" indent="0">
              <a:buNone/>
            </a:pPr>
            <a:r>
              <a:rPr lang="en-GB" dirty="0" smtClean="0"/>
              <a:t>Identifying a problem that merits regulatory action: needs to be </a:t>
            </a:r>
            <a:r>
              <a:rPr lang="en-GB" u="sng" dirty="0" smtClean="0"/>
              <a:t>evidence based:</a:t>
            </a:r>
          </a:p>
          <a:p>
            <a:pPr marL="0" lvl="1" indent="0">
              <a:buNone/>
            </a:pPr>
            <a:endParaRPr lang="en-GB" dirty="0" smtClean="0"/>
          </a:p>
          <a:p>
            <a:pPr marL="285750" indent="-285750">
              <a:buFont typeface="Arial" pitchFamily="34" charset="0"/>
              <a:buChar char="•"/>
            </a:pPr>
            <a:r>
              <a:rPr lang="en-GB" dirty="0" smtClean="0"/>
              <a:t>Quantitative and qualitative data</a:t>
            </a:r>
          </a:p>
          <a:p>
            <a:pPr marL="285750" indent="-285750">
              <a:buFont typeface="Arial" pitchFamily="34" charset="0"/>
              <a:buChar char="•"/>
            </a:pPr>
            <a:endParaRPr lang="en-GB" dirty="0" smtClean="0"/>
          </a:p>
          <a:p>
            <a:pPr marL="285750" indent="-285750">
              <a:buFont typeface="Arial" pitchFamily="34" charset="0"/>
              <a:buChar char="•"/>
            </a:pPr>
            <a:r>
              <a:rPr lang="en-GB" dirty="0" smtClean="0"/>
              <a:t>Follows recognised methodology</a:t>
            </a:r>
          </a:p>
          <a:p>
            <a:pPr marL="285750" indent="-285750">
              <a:buFont typeface="Arial" pitchFamily="34" charset="0"/>
              <a:buChar char="•"/>
            </a:pPr>
            <a:endParaRPr lang="en-GB" dirty="0" smtClean="0"/>
          </a:p>
          <a:p>
            <a:pPr marL="285750" indent="-285750">
              <a:buFont typeface="Arial" pitchFamily="34" charset="0"/>
              <a:buChar char="•"/>
            </a:pPr>
            <a:r>
              <a:rPr lang="en-GB" dirty="0" smtClean="0"/>
              <a:t>Takes into account confounding variables</a:t>
            </a:r>
          </a:p>
          <a:p>
            <a:pPr marL="285750" indent="-285750">
              <a:buFont typeface="Arial" pitchFamily="34" charset="0"/>
              <a:buChar char="•"/>
            </a:pPr>
            <a:endParaRPr lang="en-GB" dirty="0" smtClean="0"/>
          </a:p>
          <a:p>
            <a:pPr marL="285750" indent="-285750">
              <a:buFont typeface="Arial" pitchFamily="34" charset="0"/>
              <a:buChar char="•"/>
            </a:pPr>
            <a:r>
              <a:rPr lang="en-GB" dirty="0" smtClean="0"/>
              <a:t>Carried out on a sufficiently large representative cross-section of a population similar to that of the UK</a:t>
            </a:r>
          </a:p>
          <a:p>
            <a:pPr marL="285750" indent="-285750">
              <a:buFont typeface="Arial" pitchFamily="34" charset="0"/>
              <a:buChar char="•"/>
            </a:pPr>
            <a:endParaRPr lang="en-GB" dirty="0" smtClean="0"/>
          </a:p>
          <a:p>
            <a:pPr marL="285750" indent="-285750">
              <a:buFont typeface="Arial" pitchFamily="34" charset="0"/>
              <a:buChar char="•"/>
            </a:pPr>
            <a:r>
              <a:rPr lang="en-GB" dirty="0" smtClean="0"/>
              <a:t>Mitigates against potential bias</a:t>
            </a:r>
          </a:p>
          <a:p>
            <a:endParaRPr lang="en-GB" dirty="0"/>
          </a:p>
        </p:txBody>
      </p:sp>
      <p:sp>
        <p:nvSpPr>
          <p:cNvPr id="4" name="Slide Number Placeholder 3"/>
          <p:cNvSpPr>
            <a:spLocks noGrp="1"/>
          </p:cNvSpPr>
          <p:nvPr>
            <p:ph type="sldNum" sz="quarter" idx="10"/>
          </p:nvPr>
        </p:nvSpPr>
        <p:spPr/>
        <p:txBody>
          <a:bodyPr/>
          <a:lstStyle/>
          <a:p>
            <a:pPr>
              <a:defRPr/>
            </a:pPr>
            <a:fld id="{E1F5832C-8A74-450F-B6D5-3E22F77F9020}" type="slidenum">
              <a:rPr lang="en-GB" smtClean="0"/>
              <a:pPr>
                <a:defRPr/>
              </a:pPr>
              <a:t>12</a:t>
            </a:fld>
            <a:endParaRPr lang="en-GB"/>
          </a:p>
        </p:txBody>
      </p:sp>
    </p:spTree>
    <p:extLst>
      <p:ext uri="{BB962C8B-B14F-4D97-AF65-F5344CB8AC3E}">
        <p14:creationId xmlns:p14="http://schemas.microsoft.com/office/powerpoint/2010/main" val="1348481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smtClean="0"/>
              <a:t>European Convention on Human Rights</a:t>
            </a:r>
          </a:p>
          <a:p>
            <a:endParaRPr lang="en-GB" sz="1200" dirty="0" smtClean="0"/>
          </a:p>
          <a:p>
            <a:r>
              <a:rPr lang="en-GB" sz="1200" dirty="0" smtClean="0"/>
              <a:t>Article 10 – Freedom of expression</a:t>
            </a:r>
          </a:p>
          <a:p>
            <a:endParaRPr lang="en-GB" sz="1200" dirty="0" smtClean="0"/>
          </a:p>
          <a:p>
            <a:pPr marL="0" indent="0"/>
            <a:r>
              <a:rPr lang="en-GB" sz="1200" dirty="0" smtClean="0"/>
              <a:t>Everyone has the right to freedom of expression… to receive and impart information and ideas without interference by public authority…</a:t>
            </a:r>
          </a:p>
          <a:p>
            <a:pPr marL="0" indent="0"/>
            <a:endParaRPr lang="en-GB" sz="1200" dirty="0" smtClean="0"/>
          </a:p>
          <a:p>
            <a:pPr marL="0" indent="0"/>
            <a:r>
              <a:rPr lang="en-GB" sz="1200" dirty="0" smtClean="0"/>
              <a:t>subject to … restrictions (that)… are necessary in a democratic society…  for the protection of health or morals… or rights of others…</a:t>
            </a:r>
          </a:p>
          <a:p>
            <a:endParaRPr lang="en-GB" sz="1200" dirty="0" smtClean="0"/>
          </a:p>
          <a:p>
            <a:r>
              <a:rPr lang="en-GB" sz="1200" dirty="0" smtClean="0"/>
              <a:t>Key point: finding the right balance</a:t>
            </a:r>
          </a:p>
          <a:p>
            <a:endParaRPr lang="en-GB" sz="1200" dirty="0" smtClean="0"/>
          </a:p>
          <a:p>
            <a:pPr>
              <a:spcBef>
                <a:spcPts val="600"/>
              </a:spcBef>
            </a:pPr>
            <a:r>
              <a:rPr lang="en-GB" b="1" dirty="0" smtClean="0"/>
              <a:t>Better Regulation Principles</a:t>
            </a:r>
          </a:p>
          <a:p>
            <a:pPr>
              <a:spcBef>
                <a:spcPts val="600"/>
              </a:spcBef>
            </a:pPr>
            <a:endParaRPr lang="en-GB" i="1" dirty="0" smtClean="0"/>
          </a:p>
          <a:p>
            <a:pPr marL="285750" indent="-285750">
              <a:spcBef>
                <a:spcPts val="600"/>
              </a:spcBef>
              <a:buFont typeface="Arial" pitchFamily="34" charset="0"/>
              <a:buChar char="•"/>
            </a:pPr>
            <a:r>
              <a:rPr lang="en-GB" i="1" dirty="0" smtClean="0"/>
              <a:t>Proportionality: </a:t>
            </a:r>
            <a:r>
              <a:rPr lang="en-GB" dirty="0" smtClean="0"/>
              <a:t>Intervene only when necessary.  Restrictions appropriate to risk posed and costs identified.</a:t>
            </a:r>
          </a:p>
          <a:p>
            <a:pPr marL="285750" indent="-285750">
              <a:spcBef>
                <a:spcPts val="600"/>
              </a:spcBef>
              <a:buFont typeface="Arial" pitchFamily="34" charset="0"/>
              <a:buChar char="•"/>
            </a:pPr>
            <a:endParaRPr lang="en-GB" dirty="0" smtClean="0"/>
          </a:p>
          <a:p>
            <a:pPr marL="285750" indent="-285750">
              <a:spcBef>
                <a:spcPts val="600"/>
              </a:spcBef>
              <a:buFont typeface="Arial" pitchFamily="34" charset="0"/>
              <a:buChar char="•"/>
            </a:pPr>
            <a:r>
              <a:rPr lang="en-GB" i="1" dirty="0" smtClean="0"/>
              <a:t>Accountability:  </a:t>
            </a:r>
            <a:r>
              <a:rPr lang="en-GB" dirty="0" smtClean="0"/>
              <a:t>Justify restrictions and be subject to public scrutiny.</a:t>
            </a:r>
          </a:p>
          <a:p>
            <a:pPr marL="285750" indent="-285750">
              <a:spcBef>
                <a:spcPts val="600"/>
              </a:spcBef>
              <a:buFont typeface="Arial" pitchFamily="34" charset="0"/>
              <a:buChar char="•"/>
            </a:pPr>
            <a:endParaRPr lang="en-GB" dirty="0" smtClean="0"/>
          </a:p>
          <a:p>
            <a:pPr marL="285750" indent="-285750">
              <a:spcBef>
                <a:spcPts val="600"/>
              </a:spcBef>
              <a:buFont typeface="Arial" pitchFamily="34" charset="0"/>
              <a:buChar char="•"/>
            </a:pPr>
            <a:r>
              <a:rPr lang="en-GB" i="1" dirty="0" smtClean="0"/>
              <a:t>Consistency: </a:t>
            </a:r>
            <a:r>
              <a:rPr lang="en-GB" dirty="0" smtClean="0"/>
              <a:t>Restrictions must be joined up and implemented fairly.</a:t>
            </a:r>
          </a:p>
          <a:p>
            <a:pPr marL="285750" indent="-285750">
              <a:spcBef>
                <a:spcPts val="600"/>
              </a:spcBef>
              <a:buFont typeface="Arial" pitchFamily="34" charset="0"/>
              <a:buChar char="•"/>
            </a:pPr>
            <a:endParaRPr lang="en-GB" dirty="0" smtClean="0"/>
          </a:p>
          <a:p>
            <a:pPr marL="285750" indent="-285750">
              <a:spcBef>
                <a:spcPts val="600"/>
              </a:spcBef>
              <a:buFont typeface="Arial" pitchFamily="34" charset="0"/>
              <a:buChar char="•"/>
            </a:pPr>
            <a:r>
              <a:rPr lang="en-GB" i="1" dirty="0" smtClean="0"/>
              <a:t>Transparency: </a:t>
            </a:r>
            <a:r>
              <a:rPr lang="en-GB" dirty="0" smtClean="0"/>
              <a:t>Be open, keep restrictions simple and user-friendly.</a:t>
            </a:r>
          </a:p>
          <a:p>
            <a:pPr marL="285750" indent="-285750">
              <a:spcBef>
                <a:spcPts val="600"/>
              </a:spcBef>
              <a:buFont typeface="Arial" pitchFamily="34" charset="0"/>
              <a:buChar char="•"/>
            </a:pPr>
            <a:endParaRPr lang="en-GB" dirty="0" smtClean="0"/>
          </a:p>
          <a:p>
            <a:pPr marL="285750" indent="-285750">
              <a:spcBef>
                <a:spcPts val="600"/>
              </a:spcBef>
              <a:buFont typeface="Arial" pitchFamily="34" charset="0"/>
              <a:buChar char="•"/>
            </a:pPr>
            <a:r>
              <a:rPr lang="en-GB" i="1" dirty="0" smtClean="0"/>
              <a:t>Targeting: </a:t>
            </a:r>
            <a:r>
              <a:rPr lang="en-GB" dirty="0" smtClean="0"/>
              <a:t>Be focused on the problem and minimise side effects.</a:t>
            </a:r>
            <a:endParaRPr lang="en-GB" b="1" dirty="0" smtClean="0"/>
          </a:p>
          <a:p>
            <a:endParaRPr lang="en-GB" sz="1200" dirty="0" smtClean="0"/>
          </a:p>
          <a:p>
            <a:endParaRPr lang="en-GB" dirty="0"/>
          </a:p>
        </p:txBody>
      </p:sp>
      <p:sp>
        <p:nvSpPr>
          <p:cNvPr id="4" name="Slide Number Placeholder 3"/>
          <p:cNvSpPr>
            <a:spLocks noGrp="1"/>
          </p:cNvSpPr>
          <p:nvPr>
            <p:ph type="sldNum" sz="quarter" idx="10"/>
          </p:nvPr>
        </p:nvSpPr>
        <p:spPr/>
        <p:txBody>
          <a:bodyPr/>
          <a:lstStyle/>
          <a:p>
            <a:pPr>
              <a:defRPr/>
            </a:pPr>
            <a:fld id="{E1F5832C-8A74-450F-B6D5-3E22F77F9020}" type="slidenum">
              <a:rPr lang="en-GB" smtClean="0"/>
              <a:pPr>
                <a:defRPr/>
              </a:pPr>
              <a:t>14</a:t>
            </a:fld>
            <a:endParaRPr lang="en-GB"/>
          </a:p>
        </p:txBody>
      </p:sp>
    </p:spTree>
    <p:extLst>
      <p:ext uri="{BB962C8B-B14F-4D97-AF65-F5344CB8AC3E}">
        <p14:creationId xmlns:p14="http://schemas.microsoft.com/office/powerpoint/2010/main" val="12525242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E1FFD48A-63E6-47FF-9193-41717BACB87A}" type="slidenum">
              <a:rPr lang="en-GB" altLang="en-US">
                <a:solidFill>
                  <a:prstClr val="black"/>
                </a:solidFill>
              </a:rPr>
              <a:pPr eaLnBrk="1" hangingPunct="1">
                <a:spcBef>
                  <a:spcPct val="0"/>
                </a:spcBef>
              </a:pPr>
              <a:t>15</a:t>
            </a:fld>
            <a:endParaRPr lang="en-GB" altLang="en-US">
              <a:solidFill>
                <a:prstClr val="black"/>
              </a:solidFill>
            </a:endParaRPr>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r>
              <a:rPr lang="en-GB" altLang="en-US" dirty="0" smtClean="0"/>
              <a:t>Not about general harm, and in</a:t>
            </a:r>
            <a:r>
              <a:rPr lang="en-GB" altLang="en-US" baseline="0" dirty="0" smtClean="0"/>
              <a:t> ads specifically targeted at kids</a:t>
            </a:r>
          </a:p>
          <a:p>
            <a:pPr marL="228600" indent="-228600" eaLnBrk="1" hangingPunct="1"/>
            <a:endParaRPr lang="en-GB" altLang="en-US" baseline="0" dirty="0" smtClean="0"/>
          </a:p>
          <a:p>
            <a:r>
              <a:rPr lang="en-GB" dirty="0" smtClean="0"/>
              <a:t>Marketing communications addressed to, targeted directly at or featuring children must not exploit their credulity, loyalty, vulnerability or lack of experience:</a:t>
            </a:r>
          </a:p>
          <a:p>
            <a:r>
              <a:rPr lang="en-GB" dirty="0" smtClean="0"/>
              <a:t>5.2.1children must not be made to feel inferior or unpopular for not buying the advertised product</a:t>
            </a:r>
          </a:p>
          <a:p>
            <a:pPr marL="228600" indent="-228600" eaLnBrk="1" hangingPunct="1"/>
            <a:endParaRPr lang="en-GB" altLang="en-US" dirty="0" smtClean="0"/>
          </a:p>
          <a:p>
            <a:pPr marL="228600" indent="-228600" eaLnBrk="1" hangingPunct="1"/>
            <a:endParaRPr lang="en-GB" altLang="en-US" dirty="0" smtClean="0"/>
          </a:p>
          <a:p>
            <a:pPr marL="228600" indent="-228600" eaLnBrk="1" hangingPunct="1"/>
            <a:endParaRPr lang="en-US" alt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ln/>
        </p:spPr>
      </p:sp>
      <p:sp>
        <p:nvSpPr>
          <p:cNvPr id="190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A10-122976:     </a:t>
            </a:r>
          </a:p>
          <a:p>
            <a:r>
              <a:rPr lang="en-GB" altLang="en-US" smtClean="0"/>
              <a:t>This was a digital escalator panel poster for the 'Bloody Mary: Killer Queen' attraction at the London Dungeon. Four complainants objected that the ad was likely to frighten and distress children, and was therefore inappropriate for display in an untargeted medium. </a:t>
            </a:r>
          </a:p>
          <a:p>
            <a:endParaRPr lang="en-GB" altLang="en-US" smtClean="0"/>
          </a:p>
          <a:p>
            <a:r>
              <a:rPr lang="en-GB" altLang="en-US" smtClean="0"/>
              <a:t>The complaints were upheld, because of the startling imagery in an ad that set out to scare.  We considered it had overstepped the limit of acceptability in doing so and was likely to be shocking to young children and to cause them fear or distress without good reason. </a:t>
            </a:r>
          </a:p>
          <a:p>
            <a:endParaRPr lang="en-GB" altLang="en-US" smtClean="0"/>
          </a:p>
        </p:txBody>
      </p:sp>
      <p:sp>
        <p:nvSpPr>
          <p:cNvPr id="190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4B56A645-3E88-4256-9EAF-BFA02431B5E7}" type="slidenum">
              <a:rPr lang="en-GB" altLang="en-US">
                <a:solidFill>
                  <a:prstClr val="black"/>
                </a:solidFill>
              </a:rPr>
              <a:pPr eaLnBrk="1" hangingPunct="1">
                <a:spcBef>
                  <a:spcPct val="0"/>
                </a:spcBef>
              </a:pPr>
              <a:t>16</a:t>
            </a:fld>
            <a:endParaRPr lang="en-GB"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0" dirty="0" smtClean="0"/>
              <a:t>A14-264881 </a:t>
            </a:r>
            <a:r>
              <a:rPr lang="en-GB" sz="1200" dirty="0" smtClean="0"/>
              <a:t>In ad seen in </a:t>
            </a:r>
            <a:r>
              <a:rPr lang="en-GB" sz="1200" dirty="0" err="1" smtClean="0"/>
              <a:t>Viz</a:t>
            </a:r>
            <a:r>
              <a:rPr lang="en-GB" sz="1200" dirty="0" smtClean="0"/>
              <a:t> magazine, promoting an online retailer of T-shirts, showed a young girl wearing a T-shirt and holding a glass of wine in one hand and a cigarette in the other. Text stated "BE A COOL KID - Wear a </a:t>
            </a:r>
            <a:r>
              <a:rPr lang="en-GB" sz="1200" dirty="0" err="1" smtClean="0"/>
              <a:t>CharGrilled</a:t>
            </a:r>
            <a:r>
              <a:rPr lang="en-GB" sz="1200" dirty="0" smtClean="0"/>
              <a:t> T-Shirt".</a:t>
            </a:r>
          </a:p>
          <a:p>
            <a:endParaRPr lang="en-GB" dirty="0"/>
          </a:p>
        </p:txBody>
      </p:sp>
      <p:sp>
        <p:nvSpPr>
          <p:cNvPr id="4" name="Slide Number Placeholder 3"/>
          <p:cNvSpPr>
            <a:spLocks noGrp="1"/>
          </p:cNvSpPr>
          <p:nvPr>
            <p:ph type="sldNum" sz="quarter" idx="10"/>
          </p:nvPr>
        </p:nvSpPr>
        <p:spPr/>
        <p:txBody>
          <a:bodyPr/>
          <a:lstStyle/>
          <a:p>
            <a:fld id="{E13A1E6D-BDF7-49E2-8C28-70690649F130}" type="slidenum">
              <a:rPr lang="en-GB" smtClean="0"/>
              <a:pPr/>
              <a:t>17</a:t>
            </a:fld>
            <a:endParaRPr lang="en-GB"/>
          </a:p>
        </p:txBody>
      </p:sp>
    </p:spTree>
    <p:extLst>
      <p:ext uri="{BB962C8B-B14F-4D97-AF65-F5344CB8AC3E}">
        <p14:creationId xmlns:p14="http://schemas.microsoft.com/office/powerpoint/2010/main" val="1023823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0" y="5589588"/>
            <a:ext cx="9144000" cy="1268412"/>
          </a:xfrm>
          <a:prstGeom prst="rect">
            <a:avLst/>
          </a:prstGeom>
          <a:solidFill>
            <a:srgbClr val="F7F7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5" name="Picture 7" descr="ASA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24750" y="5986463"/>
            <a:ext cx="1249363" cy="55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ldht_a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775" y="6400800"/>
            <a:ext cx="2682875"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0" name="Rectangle 2"/>
          <p:cNvSpPr>
            <a:spLocks noGrp="1" noChangeArrowheads="1"/>
          </p:cNvSpPr>
          <p:nvPr>
            <p:ph type="ctrTitle"/>
          </p:nvPr>
        </p:nvSpPr>
        <p:spPr>
          <a:xfrm>
            <a:off x="358775" y="287338"/>
            <a:ext cx="7772400" cy="404812"/>
          </a:xfrm>
        </p:spPr>
        <p:txBody>
          <a:bodyPr/>
          <a:lstStyle>
            <a:lvl1pPr>
              <a:defRPr/>
            </a:lvl1pPr>
          </a:lstStyle>
          <a:p>
            <a:r>
              <a:rPr lang="en-US" smtClean="0"/>
              <a:t>Click to edit Master title style</a:t>
            </a:r>
            <a:endParaRPr lang="en-GB"/>
          </a:p>
        </p:txBody>
      </p:sp>
      <p:sp>
        <p:nvSpPr>
          <p:cNvPr id="12291" name="Rectangle 3"/>
          <p:cNvSpPr>
            <a:spLocks noGrp="1" noChangeArrowheads="1"/>
          </p:cNvSpPr>
          <p:nvPr>
            <p:ph type="subTitle" idx="1"/>
          </p:nvPr>
        </p:nvSpPr>
        <p:spPr>
          <a:xfrm>
            <a:off x="358775" y="692150"/>
            <a:ext cx="6400800" cy="2089150"/>
          </a:xfrm>
        </p:spPr>
        <p:txBody>
          <a:bodyPr/>
          <a:lstStyle>
            <a:lvl1pPr>
              <a:defRPr sz="2600"/>
            </a:lvl1pPr>
          </a:lstStyle>
          <a:p>
            <a:r>
              <a:rPr lang="en-US" smtClean="0"/>
              <a:t>Click to edit Master subtitle style</a:t>
            </a:r>
            <a:endParaRPr lang="en-GB"/>
          </a:p>
        </p:txBody>
      </p:sp>
      <p:sp>
        <p:nvSpPr>
          <p:cNvPr id="7" name="Rectangle 4"/>
          <p:cNvSpPr>
            <a:spLocks noGrp="1" noChangeArrowheads="1"/>
          </p:cNvSpPr>
          <p:nvPr>
            <p:ph type="dt" sz="half" idx="10"/>
          </p:nvPr>
        </p:nvSpPr>
        <p:spPr>
          <a:xfrm>
            <a:off x="457200" y="6245225"/>
            <a:ext cx="2133600" cy="476250"/>
          </a:xfrm>
        </p:spPr>
        <p:txBody>
          <a:bodyPr/>
          <a:lstStyle>
            <a:lvl1pPr algn="l">
              <a:defRPr sz="1400">
                <a:solidFill>
                  <a:schemeClr val="tx1"/>
                </a:solidFill>
              </a:defRPr>
            </a:lvl1pPr>
          </a:lstStyle>
          <a:p>
            <a:pPr>
              <a:defRPr/>
            </a:pPr>
            <a:endParaRPr lang="en-GB"/>
          </a:p>
        </p:txBody>
      </p:sp>
      <p:sp>
        <p:nvSpPr>
          <p:cNvPr id="8" name="Rectangle 5"/>
          <p:cNvSpPr>
            <a:spLocks noGrp="1" noChangeArrowheads="1"/>
          </p:cNvSpPr>
          <p:nvPr>
            <p:ph type="ftr" sz="quarter" idx="11"/>
          </p:nvPr>
        </p:nvSpPr>
        <p:spPr>
          <a:xfrm>
            <a:off x="3124200" y="6245225"/>
            <a:ext cx="2895600" cy="476250"/>
          </a:xfrm>
        </p:spPr>
        <p:txBody>
          <a:bodyPr lIns="91440" tIns="45720" rIns="91440" bIns="45720"/>
          <a:lstStyle>
            <a:lvl1pPr algn="ctr">
              <a:defRPr sz="1400">
                <a:solidFill>
                  <a:schemeClr val="tx1"/>
                </a:solidFill>
              </a:defRPr>
            </a:lvl1pPr>
          </a:lstStyle>
          <a:p>
            <a:pPr>
              <a:defRPr/>
            </a:pPr>
            <a:endParaRPr lang="en-GB"/>
          </a:p>
        </p:txBody>
      </p:sp>
      <p:sp>
        <p:nvSpPr>
          <p:cNvPr id="9" name="Rectangle 6"/>
          <p:cNvSpPr>
            <a:spLocks noGrp="1" noChangeArrowheads="1"/>
          </p:cNvSpPr>
          <p:nvPr>
            <p:ph type="sldNum" sz="quarter" idx="12"/>
          </p:nvPr>
        </p:nvSpPr>
        <p:spPr>
          <a:xfrm>
            <a:off x="6553200" y="6245225"/>
            <a:ext cx="2133600" cy="476250"/>
          </a:xfrm>
        </p:spPr>
        <p:txBody>
          <a:bodyPr lIns="91440" tIns="45720" rIns="91440" bIns="45720"/>
          <a:lstStyle>
            <a:lvl1pPr algn="r">
              <a:defRPr sz="1400">
                <a:solidFill>
                  <a:schemeClr val="tx1"/>
                </a:solidFill>
              </a:defRPr>
            </a:lvl1pPr>
          </a:lstStyle>
          <a:p>
            <a:pPr>
              <a:defRPr/>
            </a:pPr>
            <a:fld id="{45E068DF-7740-4AD5-A148-3C1C04099B42}" type="slidenum">
              <a:rPr lang="en-GB"/>
              <a:pPr>
                <a:defRPr/>
              </a:pPr>
              <a:t>‹#›</a:t>
            </a:fld>
            <a:endParaRPr lang="en-GB"/>
          </a:p>
        </p:txBody>
      </p:sp>
    </p:spTree>
    <p:extLst>
      <p:ext uri="{BB962C8B-B14F-4D97-AF65-F5344CB8AC3E}">
        <p14:creationId xmlns:p14="http://schemas.microsoft.com/office/powerpoint/2010/main" val="1671774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56FB3A78-DE8E-47D7-995E-8FF3DD1C6252}" type="slidenum">
              <a:rPr lang="en-GB"/>
              <a:pPr>
                <a:defRPr/>
              </a:pPr>
              <a:t>‹#›</a:t>
            </a:fld>
            <a:endParaRPr lang="en-GB"/>
          </a:p>
        </p:txBody>
      </p:sp>
    </p:spTree>
    <p:extLst>
      <p:ext uri="{BB962C8B-B14F-4D97-AF65-F5344CB8AC3E}">
        <p14:creationId xmlns:p14="http://schemas.microsoft.com/office/powerpoint/2010/main" val="592206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10200" y="287338"/>
            <a:ext cx="1682750" cy="551815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58775" y="287338"/>
            <a:ext cx="4899025" cy="55181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2F6F717-FB4E-4102-BBB4-ADB368B11D4E}" type="slidenum">
              <a:rPr lang="en-GB"/>
              <a:pPr>
                <a:defRPr/>
              </a:pPr>
              <a:t>‹#›</a:t>
            </a:fld>
            <a:endParaRPr lang="en-GB"/>
          </a:p>
        </p:txBody>
      </p:sp>
    </p:spTree>
    <p:extLst>
      <p:ext uri="{BB962C8B-B14F-4D97-AF65-F5344CB8AC3E}">
        <p14:creationId xmlns:p14="http://schemas.microsoft.com/office/powerpoint/2010/main" val="4070908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358775" y="1430338"/>
            <a:ext cx="6734175" cy="408689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56A4A62A-8FA4-4A7C-8E85-EFA04A93DCF7}" type="slidenum">
              <a:rPr lang="en-GB"/>
              <a:pPr>
                <a:defRPr/>
              </a:pPr>
              <a:t>‹#›</a:t>
            </a:fld>
            <a:endParaRPr lang="en-GB"/>
          </a:p>
        </p:txBody>
      </p:sp>
    </p:spTree>
    <p:extLst>
      <p:ext uri="{BB962C8B-B14F-4D97-AF65-F5344CB8AC3E}">
        <p14:creationId xmlns:p14="http://schemas.microsoft.com/office/powerpoint/2010/main" val="24637761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25058B46-12C7-413D-A68C-515146FDEBB1}" type="slidenum">
              <a:rPr lang="en-GB"/>
              <a:pPr>
                <a:defRPr/>
              </a:pPr>
              <a:t>‹#›</a:t>
            </a:fld>
            <a:endParaRPr lang="en-GB"/>
          </a:p>
        </p:txBody>
      </p:sp>
    </p:spTree>
    <p:extLst>
      <p:ext uri="{BB962C8B-B14F-4D97-AF65-F5344CB8AC3E}">
        <p14:creationId xmlns:p14="http://schemas.microsoft.com/office/powerpoint/2010/main" val="206337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58775" y="1430338"/>
            <a:ext cx="3290888" cy="4375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802063" y="1430338"/>
            <a:ext cx="3290887" cy="4375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47A2845-CE2C-4069-AF2E-D48BC0B9BCAC}" type="slidenum">
              <a:rPr lang="en-GB"/>
              <a:pPr>
                <a:defRPr/>
              </a:pPr>
              <a:t>‹#›</a:t>
            </a:fld>
            <a:endParaRPr lang="en-GB"/>
          </a:p>
        </p:txBody>
      </p:sp>
    </p:spTree>
    <p:extLst>
      <p:ext uri="{BB962C8B-B14F-4D97-AF65-F5344CB8AC3E}">
        <p14:creationId xmlns:p14="http://schemas.microsoft.com/office/powerpoint/2010/main" val="12684714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F98F0BDC-2C18-4F32-A18A-BB696F7A0C05}" type="slidenum">
              <a:rPr lang="en-GB"/>
              <a:pPr>
                <a:defRPr/>
              </a:pPr>
              <a:t>‹#›</a:t>
            </a:fld>
            <a:endParaRPr lang="en-GB"/>
          </a:p>
        </p:txBody>
      </p:sp>
    </p:spTree>
    <p:extLst>
      <p:ext uri="{BB962C8B-B14F-4D97-AF65-F5344CB8AC3E}">
        <p14:creationId xmlns:p14="http://schemas.microsoft.com/office/powerpoint/2010/main" val="987297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26664B55-A82C-4BD7-A603-11CAF1C5A1A2}" type="slidenum">
              <a:rPr lang="en-GB"/>
              <a:pPr>
                <a:defRPr/>
              </a:pPr>
              <a:t>‹#›</a:t>
            </a:fld>
            <a:endParaRPr lang="en-GB"/>
          </a:p>
        </p:txBody>
      </p:sp>
    </p:spTree>
    <p:extLst>
      <p:ext uri="{BB962C8B-B14F-4D97-AF65-F5344CB8AC3E}">
        <p14:creationId xmlns:p14="http://schemas.microsoft.com/office/powerpoint/2010/main" val="2248352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477A18AE-1C2D-4BAE-BABD-2F030C00B847}" type="slidenum">
              <a:rPr lang="en-GB"/>
              <a:pPr>
                <a:defRPr/>
              </a:pPr>
              <a:t>‹#›</a:t>
            </a:fld>
            <a:endParaRPr lang="en-GB"/>
          </a:p>
        </p:txBody>
      </p:sp>
    </p:spTree>
    <p:extLst>
      <p:ext uri="{BB962C8B-B14F-4D97-AF65-F5344CB8AC3E}">
        <p14:creationId xmlns:p14="http://schemas.microsoft.com/office/powerpoint/2010/main" val="2159400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572DCFD2-1190-49B6-BB62-2A7EED6E0568}" type="slidenum">
              <a:rPr lang="en-GB"/>
              <a:pPr>
                <a:defRPr/>
              </a:pPr>
              <a:t>‹#›</a:t>
            </a:fld>
            <a:endParaRPr lang="en-GB"/>
          </a:p>
        </p:txBody>
      </p:sp>
    </p:spTree>
    <p:extLst>
      <p:ext uri="{BB962C8B-B14F-4D97-AF65-F5344CB8AC3E}">
        <p14:creationId xmlns:p14="http://schemas.microsoft.com/office/powerpoint/2010/main" val="3696760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2BE6BD21-6551-4AF6-BF43-1875C567022B}" type="slidenum">
              <a:rPr lang="en-GB"/>
              <a:pPr>
                <a:defRPr/>
              </a:pPr>
              <a:t>‹#›</a:t>
            </a:fld>
            <a:endParaRPr lang="en-GB"/>
          </a:p>
        </p:txBody>
      </p:sp>
    </p:spTree>
    <p:extLst>
      <p:ext uri="{BB962C8B-B14F-4D97-AF65-F5344CB8AC3E}">
        <p14:creationId xmlns:p14="http://schemas.microsoft.com/office/powerpoint/2010/main" val="29398727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58775" y="287338"/>
            <a:ext cx="6734175" cy="98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title style</a:t>
            </a:r>
            <a:endParaRPr lang="en-GB" smtClean="0"/>
          </a:p>
        </p:txBody>
      </p:sp>
      <p:sp>
        <p:nvSpPr>
          <p:cNvPr id="1027" name="Rectangle 3"/>
          <p:cNvSpPr>
            <a:spLocks noGrp="1" noChangeArrowheads="1"/>
          </p:cNvSpPr>
          <p:nvPr>
            <p:ph type="body" idx="1"/>
          </p:nvPr>
        </p:nvSpPr>
        <p:spPr bwMode="auto">
          <a:xfrm>
            <a:off x="358775" y="1430338"/>
            <a:ext cx="6734175" cy="437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1028" name="Rectangle 4"/>
          <p:cNvSpPr>
            <a:spLocks noGrp="1" noChangeArrowheads="1"/>
          </p:cNvSpPr>
          <p:nvPr>
            <p:ph type="dt" sz="half" idx="2"/>
          </p:nvPr>
        </p:nvSpPr>
        <p:spPr bwMode="auto">
          <a:xfrm>
            <a:off x="7308850" y="260350"/>
            <a:ext cx="155733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100">
                <a:solidFill>
                  <a:srgbClr val="4C5B52"/>
                </a:solidFill>
              </a:defRPr>
            </a:lvl1pPr>
          </a:lstStyle>
          <a:p>
            <a:pPr>
              <a:defRPr/>
            </a:pPr>
            <a:endParaRPr lang="en-GB"/>
          </a:p>
        </p:txBody>
      </p:sp>
      <p:sp>
        <p:nvSpPr>
          <p:cNvPr id="1029" name="Rectangle 5"/>
          <p:cNvSpPr>
            <a:spLocks noGrp="1" noChangeArrowheads="1"/>
          </p:cNvSpPr>
          <p:nvPr>
            <p:ph type="ftr" sz="quarter" idx="3"/>
          </p:nvPr>
        </p:nvSpPr>
        <p:spPr bwMode="auto">
          <a:xfrm>
            <a:off x="358775" y="6021388"/>
            <a:ext cx="5292725" cy="28733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1100">
                <a:solidFill>
                  <a:srgbClr val="4C5B52"/>
                </a:solidFill>
              </a:defRPr>
            </a:lvl1pPr>
          </a:lstStyle>
          <a:p>
            <a:pPr>
              <a:defRPr/>
            </a:pPr>
            <a:endParaRPr lang="en-GB"/>
          </a:p>
        </p:txBody>
      </p:sp>
      <p:sp>
        <p:nvSpPr>
          <p:cNvPr id="1030" name="Rectangle 6"/>
          <p:cNvSpPr>
            <a:spLocks noGrp="1" noChangeArrowheads="1"/>
          </p:cNvSpPr>
          <p:nvPr>
            <p:ph type="sldNum" sz="quarter" idx="4"/>
          </p:nvPr>
        </p:nvSpPr>
        <p:spPr bwMode="auto">
          <a:xfrm>
            <a:off x="3492500" y="6472238"/>
            <a:ext cx="2133600" cy="38576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ctr">
              <a:defRPr sz="900">
                <a:solidFill>
                  <a:srgbClr val="4C5B52"/>
                </a:solidFill>
              </a:defRPr>
            </a:lvl1pPr>
          </a:lstStyle>
          <a:p>
            <a:pPr>
              <a:defRPr/>
            </a:pPr>
            <a:fld id="{C08EA6C2-7CD0-48E3-A06E-994A862C46E3}" type="slidenum">
              <a:rPr lang="en-GB"/>
              <a:pPr>
                <a:defRPr/>
              </a:pPr>
              <a:t>‹#›</a:t>
            </a:fld>
            <a:endParaRPr lang="en-GB"/>
          </a:p>
        </p:txBody>
      </p:sp>
      <p:pic>
        <p:nvPicPr>
          <p:cNvPr id="1031" name="Picture 7" descr="ASA_LOGO"/>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524750" y="5988050"/>
            <a:ext cx="1249363"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9" descr="ldht_asa"/>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8775" y="6402388"/>
            <a:ext cx="2682875" cy="16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p:cNvCxnSpPr/>
          <p:nvPr/>
        </p:nvCxnSpPr>
        <p:spPr>
          <a:xfrm>
            <a:off x="0" y="5651500"/>
            <a:ext cx="9144000" cy="0"/>
          </a:xfrm>
          <a:prstGeom prst="line">
            <a:avLst/>
          </a:prstGeom>
          <a:ln w="114300">
            <a:solidFill>
              <a:srgbClr val="EDEBE2"/>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31"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l" rtl="0" eaLnBrk="1" fontAlgn="base" hangingPunct="1">
        <a:spcBef>
          <a:spcPct val="0"/>
        </a:spcBef>
        <a:spcAft>
          <a:spcPct val="0"/>
        </a:spcAft>
        <a:defRPr sz="2600" b="1">
          <a:solidFill>
            <a:srgbClr val="4C5B52"/>
          </a:solidFill>
          <a:latin typeface="+mj-lt"/>
          <a:ea typeface="+mj-ea"/>
          <a:cs typeface="+mj-cs"/>
        </a:defRPr>
      </a:lvl1pPr>
      <a:lvl2pPr algn="l" rtl="0" eaLnBrk="1" fontAlgn="base" hangingPunct="1">
        <a:spcBef>
          <a:spcPct val="0"/>
        </a:spcBef>
        <a:spcAft>
          <a:spcPct val="0"/>
        </a:spcAft>
        <a:defRPr sz="2600" b="1">
          <a:solidFill>
            <a:srgbClr val="4C5B52"/>
          </a:solidFill>
          <a:latin typeface="Arial" charset="0"/>
          <a:cs typeface="Arial" charset="0"/>
        </a:defRPr>
      </a:lvl2pPr>
      <a:lvl3pPr algn="l" rtl="0" eaLnBrk="1" fontAlgn="base" hangingPunct="1">
        <a:spcBef>
          <a:spcPct val="0"/>
        </a:spcBef>
        <a:spcAft>
          <a:spcPct val="0"/>
        </a:spcAft>
        <a:defRPr sz="2600" b="1">
          <a:solidFill>
            <a:srgbClr val="4C5B52"/>
          </a:solidFill>
          <a:latin typeface="Arial" charset="0"/>
          <a:cs typeface="Arial" charset="0"/>
        </a:defRPr>
      </a:lvl3pPr>
      <a:lvl4pPr algn="l" rtl="0" eaLnBrk="1" fontAlgn="base" hangingPunct="1">
        <a:spcBef>
          <a:spcPct val="0"/>
        </a:spcBef>
        <a:spcAft>
          <a:spcPct val="0"/>
        </a:spcAft>
        <a:defRPr sz="2600" b="1">
          <a:solidFill>
            <a:srgbClr val="4C5B52"/>
          </a:solidFill>
          <a:latin typeface="Arial" charset="0"/>
          <a:cs typeface="Arial" charset="0"/>
        </a:defRPr>
      </a:lvl4pPr>
      <a:lvl5pPr algn="l" rtl="0" eaLnBrk="1" fontAlgn="base" hangingPunct="1">
        <a:spcBef>
          <a:spcPct val="0"/>
        </a:spcBef>
        <a:spcAft>
          <a:spcPct val="0"/>
        </a:spcAft>
        <a:defRPr sz="2600" b="1">
          <a:solidFill>
            <a:srgbClr val="4C5B52"/>
          </a:solidFill>
          <a:latin typeface="Arial" charset="0"/>
          <a:cs typeface="Arial" charset="0"/>
        </a:defRPr>
      </a:lvl5pPr>
      <a:lvl6pPr marL="457200" algn="l" rtl="0" eaLnBrk="1" fontAlgn="base" hangingPunct="1">
        <a:spcBef>
          <a:spcPct val="0"/>
        </a:spcBef>
        <a:spcAft>
          <a:spcPct val="0"/>
        </a:spcAft>
        <a:defRPr sz="2600" b="1">
          <a:solidFill>
            <a:srgbClr val="4C5B52"/>
          </a:solidFill>
          <a:latin typeface="Arial" charset="0"/>
          <a:cs typeface="Arial" charset="0"/>
        </a:defRPr>
      </a:lvl6pPr>
      <a:lvl7pPr marL="914400" algn="l" rtl="0" eaLnBrk="1" fontAlgn="base" hangingPunct="1">
        <a:spcBef>
          <a:spcPct val="0"/>
        </a:spcBef>
        <a:spcAft>
          <a:spcPct val="0"/>
        </a:spcAft>
        <a:defRPr sz="2600" b="1">
          <a:solidFill>
            <a:srgbClr val="4C5B52"/>
          </a:solidFill>
          <a:latin typeface="Arial" charset="0"/>
          <a:cs typeface="Arial" charset="0"/>
        </a:defRPr>
      </a:lvl7pPr>
      <a:lvl8pPr marL="1371600" algn="l" rtl="0" eaLnBrk="1" fontAlgn="base" hangingPunct="1">
        <a:spcBef>
          <a:spcPct val="0"/>
        </a:spcBef>
        <a:spcAft>
          <a:spcPct val="0"/>
        </a:spcAft>
        <a:defRPr sz="2600" b="1">
          <a:solidFill>
            <a:srgbClr val="4C5B52"/>
          </a:solidFill>
          <a:latin typeface="Arial" charset="0"/>
          <a:cs typeface="Arial" charset="0"/>
        </a:defRPr>
      </a:lvl8pPr>
      <a:lvl9pPr marL="1828800" algn="l" rtl="0" eaLnBrk="1" fontAlgn="base" hangingPunct="1">
        <a:spcBef>
          <a:spcPct val="0"/>
        </a:spcBef>
        <a:spcAft>
          <a:spcPct val="0"/>
        </a:spcAft>
        <a:defRPr sz="2600" b="1">
          <a:solidFill>
            <a:srgbClr val="4C5B52"/>
          </a:solidFill>
          <a:latin typeface="Arial" charset="0"/>
          <a:cs typeface="Arial" charset="0"/>
        </a:defRPr>
      </a:lvl9pPr>
    </p:titleStyle>
    <p:bodyStyle>
      <a:lvl1pPr marL="342900" indent="-342900" algn="l" rtl="0" eaLnBrk="1" fontAlgn="base" hangingPunct="1">
        <a:spcBef>
          <a:spcPct val="0"/>
        </a:spcBef>
        <a:spcAft>
          <a:spcPct val="0"/>
        </a:spcAft>
        <a:defRPr>
          <a:solidFill>
            <a:srgbClr val="4C5B52"/>
          </a:solidFill>
          <a:latin typeface="+mn-lt"/>
          <a:ea typeface="+mn-ea"/>
          <a:cs typeface="+mn-cs"/>
        </a:defRPr>
      </a:lvl1pPr>
      <a:lvl2pPr marL="266700" indent="-265113" algn="l" rtl="0" eaLnBrk="1" fontAlgn="base" hangingPunct="1">
        <a:spcBef>
          <a:spcPct val="0"/>
        </a:spcBef>
        <a:spcAft>
          <a:spcPct val="0"/>
        </a:spcAft>
        <a:buChar char="•"/>
        <a:defRPr>
          <a:solidFill>
            <a:srgbClr val="4C5B52"/>
          </a:solidFill>
          <a:latin typeface="+mn-lt"/>
          <a:cs typeface="+mn-cs"/>
        </a:defRPr>
      </a:lvl2pPr>
      <a:lvl3pPr marL="546100" indent="-277813" algn="l" rtl="0" eaLnBrk="1" fontAlgn="base" hangingPunct="1">
        <a:spcBef>
          <a:spcPct val="0"/>
        </a:spcBef>
        <a:spcAft>
          <a:spcPct val="0"/>
        </a:spcAft>
        <a:buChar char="•"/>
        <a:defRPr>
          <a:solidFill>
            <a:srgbClr val="4C5B52"/>
          </a:solidFill>
          <a:latin typeface="+mn-lt"/>
          <a:cs typeface="+mn-cs"/>
        </a:defRPr>
      </a:lvl3pPr>
      <a:lvl4pPr marL="825500" indent="-277813" algn="l" rtl="0" eaLnBrk="1" fontAlgn="base" hangingPunct="1">
        <a:spcBef>
          <a:spcPct val="0"/>
        </a:spcBef>
        <a:spcAft>
          <a:spcPct val="0"/>
        </a:spcAft>
        <a:buChar char="•"/>
        <a:defRPr>
          <a:solidFill>
            <a:srgbClr val="4C5B52"/>
          </a:solidFill>
          <a:latin typeface="+mn-lt"/>
          <a:cs typeface="+mn-cs"/>
        </a:defRPr>
      </a:lvl4pPr>
      <a:lvl5pPr marL="1079500" indent="-252413" algn="l" rtl="0" eaLnBrk="1" fontAlgn="base" hangingPunct="1">
        <a:spcBef>
          <a:spcPct val="0"/>
        </a:spcBef>
        <a:spcAft>
          <a:spcPct val="0"/>
        </a:spcAft>
        <a:buChar char="•"/>
        <a:defRPr>
          <a:solidFill>
            <a:srgbClr val="4C5B52"/>
          </a:solidFill>
          <a:latin typeface="+mn-lt"/>
          <a:cs typeface="+mn-cs"/>
        </a:defRPr>
      </a:lvl5pPr>
      <a:lvl6pPr marL="1536700" indent="-252413" algn="l" rtl="0" eaLnBrk="1" fontAlgn="base" hangingPunct="1">
        <a:spcBef>
          <a:spcPct val="0"/>
        </a:spcBef>
        <a:spcAft>
          <a:spcPct val="0"/>
        </a:spcAft>
        <a:buChar char="•"/>
        <a:defRPr>
          <a:solidFill>
            <a:srgbClr val="4C5B52"/>
          </a:solidFill>
          <a:latin typeface="+mn-lt"/>
          <a:cs typeface="+mn-cs"/>
        </a:defRPr>
      </a:lvl6pPr>
      <a:lvl7pPr marL="1993900" indent="-252413" algn="l" rtl="0" eaLnBrk="1" fontAlgn="base" hangingPunct="1">
        <a:spcBef>
          <a:spcPct val="0"/>
        </a:spcBef>
        <a:spcAft>
          <a:spcPct val="0"/>
        </a:spcAft>
        <a:buChar char="•"/>
        <a:defRPr>
          <a:solidFill>
            <a:srgbClr val="4C5B52"/>
          </a:solidFill>
          <a:latin typeface="+mn-lt"/>
          <a:cs typeface="+mn-cs"/>
        </a:defRPr>
      </a:lvl7pPr>
      <a:lvl8pPr marL="2451100" indent="-252413" algn="l" rtl="0" eaLnBrk="1" fontAlgn="base" hangingPunct="1">
        <a:spcBef>
          <a:spcPct val="0"/>
        </a:spcBef>
        <a:spcAft>
          <a:spcPct val="0"/>
        </a:spcAft>
        <a:buChar char="•"/>
        <a:defRPr>
          <a:solidFill>
            <a:srgbClr val="4C5B52"/>
          </a:solidFill>
          <a:latin typeface="+mn-lt"/>
          <a:cs typeface="+mn-cs"/>
        </a:defRPr>
      </a:lvl8pPr>
      <a:lvl9pPr marL="2908300" indent="-252413" algn="l" rtl="0" eaLnBrk="1" fontAlgn="base" hangingPunct="1">
        <a:spcBef>
          <a:spcPct val="0"/>
        </a:spcBef>
        <a:spcAft>
          <a:spcPct val="0"/>
        </a:spcAft>
        <a:buChar char="•"/>
        <a:defRPr>
          <a:solidFill>
            <a:srgbClr val="4C5B5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18.png"/><Relationship Id="rId4" Type="http://schemas.openxmlformats.org/officeDocument/2006/relationships/notesSlide" Target="../notesSlides/notesSlide8.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emf"/></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gif"/></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29.png"/><Relationship Id="rId4" Type="http://schemas.openxmlformats.org/officeDocument/2006/relationships/notesSlide" Target="../notesSlides/notesSlide14.xml"/></Relationships>
</file>

<file path=ppt/slides/_rels/slide2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hyperlink" Target="http://www.google.co.uk/url?sa=i&amp;rct=j&amp;q=&amp;esrc=s&amp;source=images&amp;cd=&amp;cad=rja&amp;uact=8&amp;ved=0CAcQjRw&amp;url=http://www.tradeindetectives.com/blog/the-dangers-of-being-a-whale/&amp;ei=WpKSVceNI8Gt7Abdt4oI&amp;bvm=bv.96783405,d.ZGU&amp;psig=AFQjCNGB-eDUBNXMDiQ9NusmHYtwBZVkGQ&amp;ust=1435755291037227" TargetMode="External"/><Relationship Id="rId7"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hyperlink" Target="http://www.google.co.uk/url?sa=i&amp;rct=j&amp;q=&amp;esrc=s&amp;source=images&amp;cd=&amp;cad=rja&amp;uact=8&amp;ved=0CAcQjRw&amp;url=http://www.pocketmeta.com/south-park-hilariously-explains-freemium-games-14530/&amp;ei=e5KSVeGPA5PU7AaVyYP4BQ&amp;bvm=bv.96783405,d.ZGU&amp;psig=AFQjCNGB-eDUBNXMDiQ9NusmHYtwBZVkGQ&amp;ust=1435755291037227" TargetMode="External"/><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google.co.uk/url?sa=i&amp;rct=j&amp;q=&amp;esrc=s&amp;source=images&amp;cd=&amp;cad=rja&amp;uact=8&amp;ved=0CAcQjRw&amp;url=https://en.wikipedia.org/wiki/Advertising_Association&amp;ei=hrqSVaKmNqiGywPmupzADg&amp;bvm=bv.96783405,d.bGQ&amp;psig=AFQjCNHItXTUtz_dyFg6xY6CtRpysNeMig&amp;ust=1435765743919940"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wmv"/><Relationship Id="rId1" Type="http://schemas.microsoft.com/office/2007/relationships/media" Target="../media/media3.wmv"/><Relationship Id="rId5" Type="http://schemas.openxmlformats.org/officeDocument/2006/relationships/image" Target="../media/image37.png"/><Relationship Id="rId4" Type="http://schemas.openxmlformats.org/officeDocument/2006/relationships/notesSlide" Target="../notesSlides/notesSlide21.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png"/><Relationship Id="rId4" Type="http://schemas.openxmlformats.org/officeDocument/2006/relationships/image" Target="../media/image42.jpeg"/></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36.xml.rels><?xml version="1.0" encoding="UTF-8" standalone="yes"?>
<Relationships xmlns="http://schemas.openxmlformats.org/package/2006/relationships"><Relationship Id="rId3" Type="http://schemas.openxmlformats.org/officeDocument/2006/relationships/hyperlink" Target="https://www.google.co.uk/url?sa=i&amp;rct=j&amp;q=&amp;esrc=s&amp;source=images&amp;cd=&amp;cad=rja&amp;uact=8&amp;ved=0CAcQjRw&amp;url=https://www.linkedin.com/pulse/20140914101656-175673998-proper-family-routine-can-reduce-childhood-obesity&amp;ei=y52SVcr3HMa8UbOJn0g&amp;bvm=bv.96783405,d.d24&amp;psig=AFQjCNHaWvsJn3vSmV-TZdI_L0ZP2d1wjw&amp;ust=1435758402207083" TargetMode="External"/><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image" Target="../media/image50.jpe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62.png"/><Relationship Id="rId2" Type="http://schemas.openxmlformats.org/officeDocument/2006/relationships/hyperlink" Target="http://www.google.co.uk/url?sa=i&amp;rct=j&amp;q=&amp;esrc=s&amp;source=images&amp;cd=&amp;cad=rja&amp;uact=8&amp;ved=0CAcQjRw&amp;url=http://www.designbolts.com/2014/01/07/30-cool-ice-cream-packaging-designs-for-inspiration/&amp;ei=2aySVdncN6XV7QbI76mYDg&amp;psig=AFQjCNGgK1XRxoiLhJFHg0b-VSJoYXwl-w&amp;ust=1435762182534435" TargetMode="External"/><Relationship Id="rId1" Type="http://schemas.openxmlformats.org/officeDocument/2006/relationships/slideLayout" Target="../slideLayouts/slideLayout5.xml"/><Relationship Id="rId6" Type="http://schemas.openxmlformats.org/officeDocument/2006/relationships/image" Target="../media/image61.png"/><Relationship Id="rId5" Type="http://schemas.openxmlformats.org/officeDocument/2006/relationships/image" Target="../media/image60.jpeg"/><Relationship Id="rId4" Type="http://schemas.openxmlformats.org/officeDocument/2006/relationships/hyperlink" Target="http://www.google.co.uk/imgres?imgurl=http://www.logodesignlove.com/images/simple-logos/mcdonalds-signage.jpg&amp;imgrefurl=http://www.logodesignlove.com/personality-culture-history&amp;h=325&amp;w=500&amp;tbnid=c-zVQzacEL-BjM:&amp;zoom=1&amp;docid=bY6dM9gkl62-NM&amp;ei=D62SVb2aO6W17gapmr2QCg&amp;tbm=isch&amp;ved=0CGMQMygnMCc"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www.ec.europa.eu/food/food/labellingnutrition/claims/community_register/nutrition_claims_en.htm" TargetMode="External"/><Relationship Id="rId7" Type="http://schemas.openxmlformats.org/officeDocument/2006/relationships/image" Target="../media/image65.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hyperlink" Target="http://www.ec.europa.eu/food/food/labellingnutrition/claims/community_register/authorised_health_claims_en.htm"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4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71.pn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4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gif"/></Relationships>
</file>

<file path=ppt/slides/_rels/slide50.xml.rels><?xml version="1.0" encoding="UTF-8" standalone="yes"?>
<Relationships xmlns="http://schemas.openxmlformats.org/package/2006/relationships"><Relationship Id="rId3" Type="http://schemas.openxmlformats.org/officeDocument/2006/relationships/hyperlink" Target="mailto:shahriarc@cap.org.uk"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gif"/></Relationships>
</file>

<file path=ppt/slides/_rels/slide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1"/>
          <p:cNvPicPr>
            <a:picLocks noChangeAspect="1"/>
          </p:cNvPicPr>
          <p:nvPr/>
        </p:nvPicPr>
        <p:blipFill>
          <a:blip r:embed="rId3" cstate="print"/>
          <a:srcRect b="15286"/>
          <a:stretch>
            <a:fillRect/>
          </a:stretch>
        </p:blipFill>
        <p:spPr bwMode="auto">
          <a:xfrm>
            <a:off x="0" y="0"/>
            <a:ext cx="9144000" cy="5810250"/>
          </a:xfrm>
          <a:prstGeom prst="rect">
            <a:avLst/>
          </a:prstGeom>
          <a:noFill/>
          <a:ln w="9525">
            <a:noFill/>
            <a:miter lim="800000"/>
            <a:headEnd/>
            <a:tailEnd/>
          </a:ln>
        </p:spPr>
      </p:pic>
      <p:sp>
        <p:nvSpPr>
          <p:cNvPr id="80899" name="Rectangle 2"/>
          <p:cNvSpPr>
            <a:spLocks noGrp="1" noChangeArrowheads="1"/>
          </p:cNvSpPr>
          <p:nvPr>
            <p:ph type="ctrTitle"/>
          </p:nvPr>
        </p:nvSpPr>
        <p:spPr>
          <a:xfrm>
            <a:off x="358775" y="360363"/>
            <a:ext cx="7772400" cy="404812"/>
          </a:xfrm>
        </p:spPr>
        <p:txBody>
          <a:bodyPr/>
          <a:lstStyle/>
          <a:p>
            <a:r>
              <a:rPr lang="en-GB" sz="3200" dirty="0">
                <a:latin typeface="Arial Black" panose="020B0A04020102020204" pitchFamily="34" charset="0"/>
              </a:rPr>
              <a:t>Advertising </a:t>
            </a:r>
            <a:r>
              <a:rPr lang="en-GB" sz="3200" dirty="0" smtClean="0">
                <a:latin typeface="Arial Black" panose="020B0A04020102020204" pitchFamily="34" charset="0"/>
              </a:rPr>
              <a:t>Standards</a:t>
            </a:r>
            <a:br>
              <a:rPr lang="en-GB" sz="3200" dirty="0" smtClean="0">
                <a:latin typeface="Arial Black" panose="020B0A04020102020204" pitchFamily="34" charset="0"/>
              </a:rPr>
            </a:br>
            <a:r>
              <a:rPr lang="en-GB" sz="3200" dirty="0" smtClean="0">
                <a:latin typeface="Arial Black" panose="020B0A04020102020204" pitchFamily="34" charset="0"/>
              </a:rPr>
              <a:t>Authority</a:t>
            </a:r>
            <a:r>
              <a:rPr lang="en-GB" sz="3200" dirty="0">
                <a:latin typeface="Arial Black" panose="020B0A04020102020204" pitchFamily="34" charset="0"/>
              </a:rPr>
              <a:t>, UK</a:t>
            </a:r>
            <a:endParaRPr lang="en-GB" altLang="en-US" sz="3200" dirty="0" smtClean="0"/>
          </a:p>
        </p:txBody>
      </p:sp>
      <p:sp>
        <p:nvSpPr>
          <p:cNvPr id="80900" name="Rectangle 3"/>
          <p:cNvSpPr>
            <a:spLocks noGrp="1" noChangeArrowheads="1"/>
          </p:cNvSpPr>
          <p:nvPr>
            <p:ph type="subTitle" idx="1"/>
          </p:nvPr>
        </p:nvSpPr>
        <p:spPr/>
        <p:txBody>
          <a:bodyPr/>
          <a:lstStyle/>
          <a:p>
            <a:pPr marL="0" indent="0"/>
            <a:r>
              <a:rPr lang="en-US" altLang="en-US" dirty="0" smtClean="0"/>
              <a:t> </a:t>
            </a:r>
          </a:p>
        </p:txBody>
      </p:sp>
      <p:sp>
        <p:nvSpPr>
          <p:cNvPr id="5" name="Rectangle 4"/>
          <p:cNvSpPr/>
          <p:nvPr/>
        </p:nvSpPr>
        <p:spPr>
          <a:xfrm>
            <a:off x="251520" y="4116152"/>
            <a:ext cx="4572000" cy="1477328"/>
          </a:xfrm>
          <a:prstGeom prst="rect">
            <a:avLst/>
          </a:prstGeom>
        </p:spPr>
        <p:txBody>
          <a:bodyPr>
            <a:spAutoFit/>
          </a:bodyPr>
          <a:lstStyle/>
          <a:p>
            <a:pPr marL="0" indent="0"/>
            <a:endParaRPr lang="en-US" b="1" dirty="0" smtClean="0"/>
          </a:p>
          <a:p>
            <a:pPr marL="0" indent="0"/>
            <a:r>
              <a:rPr lang="en-US" b="1" dirty="0" smtClean="0"/>
              <a:t>Shahriar </a:t>
            </a:r>
            <a:r>
              <a:rPr lang="en-US" b="1" dirty="0"/>
              <a:t>Coupal</a:t>
            </a:r>
          </a:p>
          <a:p>
            <a:pPr marL="0" indent="0"/>
            <a:r>
              <a:rPr lang="en-GB" dirty="0"/>
              <a:t>ASA Director</a:t>
            </a:r>
          </a:p>
          <a:p>
            <a:pPr marL="0" indent="0"/>
            <a:r>
              <a:rPr lang="en-GB" dirty="0"/>
              <a:t>Advertising Policy and Practice</a:t>
            </a:r>
          </a:p>
          <a:p>
            <a:pPr marL="0" indent="0" eaLnBrk="1" hangingPunct="1"/>
            <a:endParaRPr lang="en-US" altLang="en-US" dirty="0"/>
          </a:p>
        </p:txBody>
      </p:sp>
      <p:sp>
        <p:nvSpPr>
          <p:cNvPr id="2" name="Rectangle 1"/>
          <p:cNvSpPr/>
          <p:nvPr/>
        </p:nvSpPr>
        <p:spPr>
          <a:xfrm>
            <a:off x="232750" y="1844824"/>
            <a:ext cx="4572000" cy="1292662"/>
          </a:xfrm>
          <a:prstGeom prst="rect">
            <a:avLst/>
          </a:prstGeom>
        </p:spPr>
        <p:txBody>
          <a:bodyPr>
            <a:spAutoFit/>
          </a:bodyPr>
          <a:lstStyle/>
          <a:p>
            <a:pPr marL="0" indent="0"/>
            <a:r>
              <a:rPr lang="en-GB" sz="2600" dirty="0" smtClean="0"/>
              <a:t>Children and</a:t>
            </a:r>
          </a:p>
          <a:p>
            <a:pPr marL="0" indent="0"/>
            <a:r>
              <a:rPr lang="en-GB" sz="2600" dirty="0" smtClean="0"/>
              <a:t>Advertising:</a:t>
            </a:r>
            <a:endParaRPr lang="en-GB" sz="2600" dirty="0"/>
          </a:p>
          <a:p>
            <a:pPr marL="0" indent="0"/>
            <a:r>
              <a:rPr lang="en-GB" sz="2600" dirty="0"/>
              <a:t>Sensible and Responsible</a:t>
            </a:r>
          </a:p>
        </p:txBody>
      </p:sp>
    </p:spTree>
    <p:extLst>
      <p:ext uri="{BB962C8B-B14F-4D97-AF65-F5344CB8AC3E}">
        <p14:creationId xmlns:p14="http://schemas.microsoft.com/office/powerpoint/2010/main" val="34782001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360000"/>
            <a:ext cx="6734175" cy="982662"/>
          </a:xfrm>
        </p:spPr>
        <p:txBody>
          <a:bodyPr/>
          <a:lstStyle/>
          <a:p>
            <a:r>
              <a:rPr lang="en-GB" dirty="0" smtClean="0"/>
              <a:t>The UK Advertising Codes</a:t>
            </a:r>
            <a:endParaRPr lang="en-GB" dirty="0"/>
          </a:p>
        </p:txBody>
      </p:sp>
      <p:pic>
        <p:nvPicPr>
          <p:cNvPr id="4" name="Picture 5" descr="new_bro_small[1].jpg"/>
          <p:cNvPicPr>
            <a:picLocks noGrp="1" noChangeAspect="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195736" y="842199"/>
            <a:ext cx="4768833" cy="4680520"/>
          </a:xfrm>
          <a:prstGeom prst="rect">
            <a:avLst/>
          </a:prstGeom>
          <a:ln w="9525">
            <a:noFill/>
            <a:miter lim="800000"/>
            <a:headEnd/>
            <a:tailEnd/>
          </a:ln>
          <a:effectLst>
            <a:outerShdw blurRad="292100" dist="139700" dir="2700000" algn="tl" rotWithShape="0">
              <a:schemeClr val="bg1">
                <a:alpha val="65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3704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Advertising rules:</a:t>
            </a:r>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GB" sz="2200" dirty="0" smtClean="0"/>
              <a:t>Proper </a:t>
            </a:r>
            <a:r>
              <a:rPr lang="en-GB" sz="2200" dirty="0"/>
              <a:t>regard to the wider legal framework</a:t>
            </a:r>
          </a:p>
          <a:p>
            <a:pPr marL="285750" indent="-285750">
              <a:buFont typeface="Arial" panose="020B0604020202020204" pitchFamily="34" charset="0"/>
              <a:buChar char="•"/>
            </a:pPr>
            <a:endParaRPr lang="en-GB" sz="2200" dirty="0"/>
          </a:p>
          <a:p>
            <a:pPr marL="285750" indent="-285750">
              <a:buFont typeface="Arial" panose="020B0604020202020204" pitchFamily="34" charset="0"/>
              <a:buChar char="•"/>
            </a:pPr>
            <a:r>
              <a:rPr lang="en-GB" sz="2200" dirty="0"/>
              <a:t>Full account of the best available evidence</a:t>
            </a:r>
          </a:p>
          <a:p>
            <a:pPr marL="285750" indent="-285750">
              <a:buFont typeface="Arial" panose="020B0604020202020204" pitchFamily="34" charset="0"/>
              <a:buChar char="•"/>
            </a:pPr>
            <a:endParaRPr lang="en-GB" sz="2200" dirty="0"/>
          </a:p>
          <a:p>
            <a:pPr marL="285750" indent="-285750">
              <a:buFont typeface="Arial" panose="020B0604020202020204" pitchFamily="34" charset="0"/>
              <a:buChar char="•"/>
            </a:pPr>
            <a:r>
              <a:rPr lang="en-GB" sz="2200" dirty="0"/>
              <a:t>Benefit from periodic review</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0352" y="332656"/>
            <a:ext cx="1080000" cy="1080000"/>
          </a:xfrm>
          <a:prstGeom prst="rect">
            <a:avLst/>
          </a:prstGeom>
        </p:spPr>
      </p:pic>
    </p:spTree>
    <p:extLst>
      <p:ext uri="{BB962C8B-B14F-4D97-AF65-F5344CB8AC3E}">
        <p14:creationId xmlns:p14="http://schemas.microsoft.com/office/powerpoint/2010/main" val="24803039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287338"/>
            <a:ext cx="3781177" cy="982662"/>
          </a:xfrm>
        </p:spPr>
        <p:txBody>
          <a:bodyPr/>
          <a:lstStyle/>
          <a:p>
            <a:r>
              <a:rPr lang="en-GB" dirty="0" smtClean="0"/>
              <a:t>Evidence-based policy making</a:t>
            </a:r>
            <a:endParaRPr lang="en-GB"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398266"/>
            <a:ext cx="3410554" cy="4824000"/>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5087898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Periodic review</a:t>
            </a:r>
            <a:endParaRPr lang="en-GB"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3640" y="404664"/>
            <a:ext cx="3396491" cy="4824000"/>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0671280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2192" y="553216"/>
            <a:ext cx="4536231" cy="4908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
          <p:cNvSpPr/>
          <p:nvPr/>
        </p:nvSpPr>
        <p:spPr>
          <a:xfrm>
            <a:off x="6568187" y="3429000"/>
            <a:ext cx="1800288" cy="707886"/>
          </a:xfrm>
          <a:prstGeom prst="rect">
            <a:avLst/>
          </a:prstGeom>
          <a:solidFill>
            <a:schemeClr val="bg1"/>
          </a:solidFill>
        </p:spPr>
        <p:txBody>
          <a:bodyPr wrap="square">
            <a:spAutoFit/>
          </a:bodyPr>
          <a:lstStyle/>
          <a:p>
            <a:pPr lvl="0" algn="ctr"/>
            <a:r>
              <a:rPr lang="en-GB" sz="2000" b="1" dirty="0" smtClean="0"/>
              <a:t>Respecting freedoms</a:t>
            </a:r>
            <a:endParaRPr lang="en-GB" sz="2000" dirty="0"/>
          </a:p>
        </p:txBody>
      </p:sp>
      <p:sp>
        <p:nvSpPr>
          <p:cNvPr id="4" name="Rectangle 3"/>
          <p:cNvSpPr/>
          <p:nvPr/>
        </p:nvSpPr>
        <p:spPr>
          <a:xfrm>
            <a:off x="4031432" y="3501008"/>
            <a:ext cx="1728192" cy="707886"/>
          </a:xfrm>
          <a:prstGeom prst="rect">
            <a:avLst/>
          </a:prstGeom>
        </p:spPr>
        <p:txBody>
          <a:bodyPr wrap="square">
            <a:spAutoFit/>
          </a:bodyPr>
          <a:lstStyle/>
          <a:p>
            <a:pPr lvl="0" algn="ctr"/>
            <a:r>
              <a:rPr lang="en-GB" sz="2000" b="1" dirty="0" smtClean="0"/>
              <a:t>Protecting children</a:t>
            </a:r>
            <a:endParaRPr lang="en-GB" sz="2000" dirty="0"/>
          </a:p>
        </p:txBody>
      </p:sp>
      <p:sp>
        <p:nvSpPr>
          <p:cNvPr id="2" name="Rectangle 1"/>
          <p:cNvSpPr/>
          <p:nvPr/>
        </p:nvSpPr>
        <p:spPr>
          <a:xfrm>
            <a:off x="323528" y="332656"/>
            <a:ext cx="4572000" cy="892552"/>
          </a:xfrm>
          <a:prstGeom prst="rect">
            <a:avLst/>
          </a:prstGeom>
        </p:spPr>
        <p:txBody>
          <a:bodyPr>
            <a:spAutoFit/>
          </a:bodyPr>
          <a:lstStyle/>
          <a:p>
            <a:r>
              <a:rPr lang="en-GB" sz="2600" b="1" dirty="0"/>
              <a:t>Protecting Children</a:t>
            </a:r>
            <a:r>
              <a:rPr lang="en-GB" sz="2600" b="1" dirty="0" smtClean="0"/>
              <a:t>:</a:t>
            </a:r>
          </a:p>
          <a:p>
            <a:r>
              <a:rPr lang="en-GB" sz="2400" b="1" dirty="0" smtClean="0"/>
              <a:t>At </a:t>
            </a:r>
            <a:r>
              <a:rPr lang="en-GB" sz="2400" b="1" dirty="0"/>
              <a:t>the heart of what we do</a:t>
            </a:r>
          </a:p>
        </p:txBody>
      </p:sp>
    </p:spTree>
    <p:extLst>
      <p:ext uri="{BB962C8B-B14F-4D97-AF65-F5344CB8AC3E}">
        <p14:creationId xmlns:p14="http://schemas.microsoft.com/office/powerpoint/2010/main" val="13895786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360363" y="360363"/>
            <a:ext cx="7707312" cy="463550"/>
          </a:xfrm>
        </p:spPr>
        <p:txBody>
          <a:bodyPr/>
          <a:lstStyle/>
          <a:p>
            <a:r>
              <a:rPr lang="en-GB" dirty="0"/>
              <a:t>Protecting </a:t>
            </a:r>
            <a:r>
              <a:rPr lang="en-GB" dirty="0" smtClean="0"/>
              <a:t>Children</a:t>
            </a:r>
            <a:endParaRPr lang="en-US" altLang="en-US" dirty="0" smtClean="0">
              <a:solidFill>
                <a:srgbClr val="515B53"/>
              </a:solidFill>
            </a:endParaRPr>
          </a:p>
        </p:txBody>
      </p:sp>
      <p:sp>
        <p:nvSpPr>
          <p:cNvPr id="54275" name="Rectangle 3"/>
          <p:cNvSpPr>
            <a:spLocks noGrp="1" noChangeArrowheads="1"/>
          </p:cNvSpPr>
          <p:nvPr>
            <p:ph type="body" idx="1"/>
          </p:nvPr>
        </p:nvSpPr>
        <p:spPr>
          <a:xfrm>
            <a:off x="323528" y="1052736"/>
            <a:ext cx="7431411" cy="3204939"/>
          </a:xfrm>
        </p:spPr>
        <p:txBody>
          <a:bodyPr/>
          <a:lstStyle/>
          <a:p>
            <a:pPr marL="0" indent="0" eaLnBrk="1" hangingPunct="1">
              <a:spcBef>
                <a:spcPts val="1200"/>
              </a:spcBef>
              <a:defRPr/>
            </a:pPr>
            <a:r>
              <a:rPr lang="en-US" dirty="0" smtClean="0">
                <a:latin typeface="+mj-lt"/>
              </a:rPr>
              <a:t>Ads must not:</a:t>
            </a:r>
          </a:p>
          <a:p>
            <a:endParaRPr lang="en-GB" dirty="0"/>
          </a:p>
          <a:p>
            <a:pPr>
              <a:buFont typeface="Arial" pitchFamily="34" charset="0"/>
              <a:buChar char="•"/>
            </a:pPr>
            <a:r>
              <a:rPr lang="en-GB" dirty="0"/>
              <a:t>Must not mislead, harm or exploit children’s vulnerabilities</a:t>
            </a:r>
          </a:p>
          <a:p>
            <a:endParaRPr lang="en-GB" dirty="0"/>
          </a:p>
          <a:p>
            <a:pPr>
              <a:buFont typeface="Arial" pitchFamily="34" charset="0"/>
              <a:buChar char="•"/>
            </a:pPr>
            <a:r>
              <a:rPr lang="en-GB" dirty="0" smtClean="0"/>
              <a:t>Must </a:t>
            </a:r>
            <a:r>
              <a:rPr lang="en-GB" dirty="0"/>
              <a:t>not encourage harmful emulation or unsafe practices</a:t>
            </a:r>
          </a:p>
          <a:p>
            <a:pPr>
              <a:buFont typeface="Arial" pitchFamily="34" charset="0"/>
              <a:buChar char="•"/>
            </a:pPr>
            <a:endParaRPr lang="en-GB" dirty="0"/>
          </a:p>
          <a:p>
            <a:pPr>
              <a:buFont typeface="Arial" pitchFamily="34" charset="0"/>
              <a:buChar char="•"/>
            </a:pPr>
            <a:r>
              <a:rPr lang="en-GB" dirty="0"/>
              <a:t>Must not make children </a:t>
            </a:r>
            <a:r>
              <a:rPr lang="en-GB" dirty="0" smtClean="0"/>
              <a:t>feel </a:t>
            </a:r>
            <a:r>
              <a:rPr lang="en-GB" dirty="0"/>
              <a:t>unpopular or inferior</a:t>
            </a:r>
          </a:p>
          <a:p>
            <a:pPr>
              <a:buFont typeface="Arial" pitchFamily="34" charset="0"/>
              <a:buChar char="•"/>
            </a:pPr>
            <a:endParaRPr lang="en-GB" dirty="0"/>
          </a:p>
          <a:p>
            <a:pPr marL="0" indent="0"/>
            <a:endParaRPr lang="en-GB" dirty="0"/>
          </a:p>
          <a:p>
            <a:pPr lvl="1" eaLnBrk="1" hangingPunct="1">
              <a:spcBef>
                <a:spcPts val="1200"/>
              </a:spcBef>
              <a:buFont typeface="Arial" pitchFamily="34" charset="0"/>
              <a:buChar char="•"/>
              <a:defRPr/>
            </a:pPr>
            <a:endParaRPr lang="en-US" dirty="0" smtClean="0">
              <a:latin typeface="+mj-lt"/>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0000" y="4176000"/>
            <a:ext cx="1080000" cy="1080000"/>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68" y="4176000"/>
            <a:ext cx="1080000" cy="1080000"/>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80288" y="4176000"/>
            <a:ext cx="1080000" cy="10800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55776" y="4356000"/>
            <a:ext cx="720000" cy="720000"/>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8144" y="4356000"/>
            <a:ext cx="720000" cy="720000"/>
          </a:xfrm>
          <a:prstGeom prst="rect">
            <a:avLst/>
          </a:prstGeom>
        </p:spPr>
      </p:pic>
    </p:spTree>
    <p:extLst>
      <p:ext uri="{BB962C8B-B14F-4D97-AF65-F5344CB8AC3E}">
        <p14:creationId xmlns:p14="http://schemas.microsoft.com/office/powerpoint/2010/main" val="3115188445"/>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60363" y="360363"/>
            <a:ext cx="4103687" cy="492443"/>
          </a:xfrm>
          <a:prstGeom prst="rect">
            <a:avLst/>
          </a:prstGeom>
          <a:noFill/>
        </p:spPr>
        <p:txBody>
          <a:bodyPr>
            <a:spAutoFit/>
          </a:bodyPr>
          <a:lstStyle/>
          <a:p>
            <a:pPr fontAlgn="base">
              <a:spcBef>
                <a:spcPct val="0"/>
              </a:spcBef>
              <a:spcAft>
                <a:spcPct val="0"/>
              </a:spcAft>
              <a:defRPr/>
            </a:pPr>
            <a:r>
              <a:rPr lang="en-GB" sz="2600" b="1" dirty="0">
                <a:solidFill>
                  <a:srgbClr val="4C5B52"/>
                </a:solidFill>
              </a:rPr>
              <a:t>The London </a:t>
            </a:r>
            <a:r>
              <a:rPr lang="en-GB" sz="2600" b="1" dirty="0" smtClean="0">
                <a:solidFill>
                  <a:srgbClr val="4C5B52"/>
                </a:solidFill>
              </a:rPr>
              <a:t>Dungeon</a:t>
            </a:r>
            <a:endParaRPr lang="en-GB" sz="2600" b="1" dirty="0">
              <a:solidFill>
                <a:srgbClr val="4C5B52"/>
              </a:solidFill>
            </a:endParaRPr>
          </a:p>
        </p:txBody>
      </p:sp>
      <p:pic>
        <p:nvPicPr>
          <p:cNvPr id="2" name="London Dungeon A10-122976.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cstate="print">
            <a:extLst>
              <a:ext uri="{28A0092B-C50C-407E-A947-70E740481C1C}">
                <a14:useLocalDpi xmlns:a14="http://schemas.microsoft.com/office/drawing/2010/main" val="0"/>
              </a:ext>
            </a:extLst>
          </a:blip>
          <a:srcRect/>
          <a:stretch>
            <a:fillRect/>
          </a:stretch>
        </p:blipFill>
        <p:spPr bwMode="auto">
          <a:xfrm>
            <a:off x="4788024" y="360363"/>
            <a:ext cx="3849105" cy="492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25827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51520" y="332656"/>
            <a:ext cx="3168353" cy="1656184"/>
          </a:xfrm>
        </p:spPr>
        <p:txBody>
          <a:bodyPr/>
          <a:lstStyle/>
          <a:p>
            <a:r>
              <a:rPr lang="en-GB" b="0" dirty="0" smtClean="0"/>
              <a:t>  </a:t>
            </a:r>
            <a:r>
              <a:rPr lang="en-GB" dirty="0" err="1" smtClean="0"/>
              <a:t>CharGrilled</a:t>
            </a:r>
            <a:r>
              <a:rPr lang="en-GB" dirty="0"/>
              <a:t/>
            </a:r>
            <a:br>
              <a:rPr lang="en-GB" dirty="0"/>
            </a:br>
            <a:r>
              <a:rPr lang="en-GB" b="0" dirty="0"/>
              <a:t> </a:t>
            </a:r>
            <a:endParaRPr lang="en-GB" dirty="0"/>
          </a:p>
        </p:txBody>
      </p:sp>
      <p:pic>
        <p:nvPicPr>
          <p:cNvPr id="1026" name="Picture 2" descr="C:\Users\LauraK\Desktop\2014-04-01 A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476672"/>
            <a:ext cx="3456384" cy="4749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29972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60000" y="360019"/>
            <a:ext cx="3316934" cy="492443"/>
          </a:xfrm>
          <a:prstGeom prst="rect">
            <a:avLst/>
          </a:prstGeom>
        </p:spPr>
        <p:txBody>
          <a:bodyPr wrap="none">
            <a:spAutoFit/>
          </a:bodyPr>
          <a:lstStyle/>
          <a:p>
            <a:pPr>
              <a:defRPr/>
            </a:pPr>
            <a:r>
              <a:rPr lang="en-GB" sz="2600" b="1" dirty="0">
                <a:solidFill>
                  <a:srgbClr val="515B5D"/>
                </a:solidFill>
                <a:latin typeface="+mj-lt"/>
              </a:rPr>
              <a:t>No added sugar Ltd</a:t>
            </a:r>
          </a:p>
        </p:txBody>
      </p:sp>
      <p:pic>
        <p:nvPicPr>
          <p:cNvPr id="76803" name="Picture 2"/>
          <p:cNvPicPr>
            <a:picLocks noChangeAspect="1" noChangeArrowheads="1"/>
          </p:cNvPicPr>
          <p:nvPr/>
        </p:nvPicPr>
        <p:blipFill>
          <a:blip r:embed="rId3" cstate="print"/>
          <a:srcRect/>
          <a:stretch>
            <a:fillRect/>
          </a:stretch>
        </p:blipFill>
        <p:spPr bwMode="auto">
          <a:xfrm>
            <a:off x="517832" y="1124744"/>
            <a:ext cx="3001270" cy="3486151"/>
          </a:xfrm>
          <a:prstGeom prst="rect">
            <a:avLst/>
          </a:prstGeom>
          <a:noFill/>
          <a:ln w="9525">
            <a:noFill/>
            <a:miter lim="800000"/>
            <a:headEnd/>
            <a:tailEnd/>
          </a:ln>
        </p:spPr>
      </p:pic>
      <p:pic>
        <p:nvPicPr>
          <p:cNvPr id="76804" name="Picture 3"/>
          <p:cNvPicPr>
            <a:picLocks noChangeAspect="1" noChangeArrowheads="1"/>
          </p:cNvPicPr>
          <p:nvPr/>
        </p:nvPicPr>
        <p:blipFill>
          <a:blip r:embed="rId4" cstate="print"/>
          <a:srcRect/>
          <a:stretch>
            <a:fillRect/>
          </a:stretch>
        </p:blipFill>
        <p:spPr bwMode="auto">
          <a:xfrm rot="-5400000">
            <a:off x="4848225" y="1209675"/>
            <a:ext cx="4535488" cy="2782888"/>
          </a:xfrm>
          <a:prstGeom prst="rect">
            <a:avLst/>
          </a:prstGeom>
          <a:noFill/>
          <a:ln w="9525">
            <a:noFill/>
            <a:miter lim="800000"/>
            <a:headEnd/>
            <a:tailEnd/>
          </a:ln>
        </p:spPr>
      </p:pic>
      <p:pic>
        <p:nvPicPr>
          <p:cNvPr id="76805" name="Picture 4"/>
          <p:cNvPicPr>
            <a:picLocks noChangeAspect="1" noChangeArrowheads="1"/>
          </p:cNvPicPr>
          <p:nvPr/>
        </p:nvPicPr>
        <p:blipFill>
          <a:blip r:embed="rId5" cstate="print"/>
          <a:srcRect/>
          <a:stretch>
            <a:fillRect/>
          </a:stretch>
        </p:blipFill>
        <p:spPr bwMode="auto">
          <a:xfrm>
            <a:off x="3419872" y="2601491"/>
            <a:ext cx="2120900" cy="2663825"/>
          </a:xfrm>
          <a:prstGeom prst="rect">
            <a:avLst/>
          </a:prstGeom>
          <a:noFill/>
          <a:ln w="9525">
            <a:solidFill>
              <a:srgbClr val="515B5D"/>
            </a:solidFill>
            <a:miter lim="800000"/>
            <a:headEnd/>
            <a:tailEnd/>
          </a:ln>
        </p:spPr>
      </p:pic>
    </p:spTree>
    <p:extLst>
      <p:ext uri="{BB962C8B-B14F-4D97-AF65-F5344CB8AC3E}">
        <p14:creationId xmlns:p14="http://schemas.microsoft.com/office/powerpoint/2010/main" val="29311669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287338"/>
            <a:ext cx="1548929" cy="405358"/>
          </a:xfrm>
        </p:spPr>
        <p:txBody>
          <a:bodyPr/>
          <a:lstStyle/>
          <a:p>
            <a:r>
              <a:rPr lang="en-GB" dirty="0" smtClean="0"/>
              <a:t>Prada</a:t>
            </a:r>
            <a:r>
              <a:rPr lang="en-GB" dirty="0"/>
              <a:t/>
            </a:r>
            <a:br>
              <a:rPr lang="en-GB" dirty="0"/>
            </a:br>
            <a:endParaRPr lang="en-GB"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701"/>
          <a:stretch/>
        </p:blipFill>
        <p:spPr bwMode="auto">
          <a:xfrm>
            <a:off x="1404000" y="908718"/>
            <a:ext cx="3252068" cy="420328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731" t="2330"/>
          <a:stretch/>
        </p:blipFill>
        <p:spPr bwMode="auto">
          <a:xfrm>
            <a:off x="4572000" y="908719"/>
            <a:ext cx="3143796" cy="421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85925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D2123_ASACAP_PPT_Fixed3.jpg"/>
          <p:cNvPicPr>
            <a:picLocks noChangeAspect="1"/>
          </p:cNvPicPr>
          <p:nvPr/>
        </p:nvPicPr>
        <p:blipFill>
          <a:blip r:embed="rId2" cstate="print"/>
          <a:srcRect b="15350"/>
          <a:stretch>
            <a:fillRect/>
          </a:stretch>
        </p:blipFill>
        <p:spPr>
          <a:xfrm>
            <a:off x="0" y="0"/>
            <a:ext cx="9144000" cy="5805264"/>
          </a:xfrm>
          <a:prstGeom prst="rect">
            <a:avLst/>
          </a:prstGeom>
        </p:spPr>
      </p:pic>
      <p:pic>
        <p:nvPicPr>
          <p:cNvPr id="6" name="Picture 5" descr="asa.gif"/>
          <p:cNvPicPr>
            <a:picLocks noChangeAspect="1"/>
          </p:cNvPicPr>
          <p:nvPr/>
        </p:nvPicPr>
        <p:blipFill>
          <a:blip r:embed="rId3" cstate="print"/>
          <a:stretch>
            <a:fillRect/>
          </a:stretch>
        </p:blipFill>
        <p:spPr>
          <a:xfrm>
            <a:off x="350076" y="1772816"/>
            <a:ext cx="1073468" cy="477584"/>
          </a:xfrm>
          <a:prstGeom prst="rect">
            <a:avLst/>
          </a:prstGeom>
        </p:spPr>
      </p:pic>
      <p:pic>
        <p:nvPicPr>
          <p:cNvPr id="7" name="Picture 6" descr="cap.gif"/>
          <p:cNvPicPr>
            <a:picLocks noChangeAspect="1"/>
          </p:cNvPicPr>
          <p:nvPr/>
        </p:nvPicPr>
        <p:blipFill>
          <a:blip r:embed="rId4" cstate="print"/>
          <a:stretch>
            <a:fillRect/>
          </a:stretch>
        </p:blipFill>
        <p:spPr>
          <a:xfrm>
            <a:off x="350076" y="3416363"/>
            <a:ext cx="1095375" cy="477584"/>
          </a:xfrm>
          <a:prstGeom prst="rect">
            <a:avLst/>
          </a:prstGeom>
        </p:spPr>
      </p:pic>
      <p:sp>
        <p:nvSpPr>
          <p:cNvPr id="8" name="TextBox 7"/>
          <p:cNvSpPr txBox="1"/>
          <p:nvPr/>
        </p:nvSpPr>
        <p:spPr>
          <a:xfrm>
            <a:off x="358775" y="360000"/>
            <a:ext cx="4176464" cy="577592"/>
          </a:xfrm>
          <a:prstGeom prst="rect">
            <a:avLst/>
          </a:prstGeom>
          <a:noFill/>
        </p:spPr>
        <p:txBody>
          <a:bodyPr wrap="square" lIns="0" tIns="0" rIns="0" bIns="0" rtlCol="0">
            <a:noAutofit/>
          </a:bodyPr>
          <a:lstStyle/>
          <a:p>
            <a:r>
              <a:rPr lang="en-US" sz="2600" b="1" kern="0" dirty="0" smtClean="0">
                <a:solidFill>
                  <a:srgbClr val="4C5B52"/>
                </a:solidFill>
                <a:latin typeface="Arial"/>
                <a:ea typeface="+mj-ea"/>
                <a:cs typeface="Arial"/>
              </a:rPr>
              <a:t>One Stop Shop</a:t>
            </a:r>
            <a:r>
              <a:rPr lang="en-GB" sz="2600" b="1" kern="0" dirty="0" smtClean="0">
                <a:solidFill>
                  <a:srgbClr val="4C5B52"/>
                </a:solidFill>
                <a:latin typeface="Arial"/>
                <a:ea typeface="+mj-ea"/>
                <a:cs typeface="Arial"/>
              </a:rPr>
              <a:t/>
            </a:r>
            <a:br>
              <a:rPr lang="en-GB" sz="2600" b="1" kern="0" dirty="0" smtClean="0">
                <a:solidFill>
                  <a:srgbClr val="4C5B52"/>
                </a:solidFill>
                <a:latin typeface="Arial"/>
                <a:ea typeface="+mj-ea"/>
                <a:cs typeface="Arial"/>
              </a:rPr>
            </a:br>
            <a:endParaRPr lang="en-GB" dirty="0"/>
          </a:p>
        </p:txBody>
      </p:sp>
      <p:sp>
        <p:nvSpPr>
          <p:cNvPr id="9" name="Title 6"/>
          <p:cNvSpPr txBox="1">
            <a:spLocks/>
          </p:cNvSpPr>
          <p:nvPr/>
        </p:nvSpPr>
        <p:spPr bwMode="auto">
          <a:xfrm>
            <a:off x="467544" y="1580531"/>
            <a:ext cx="6444247" cy="18358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266700" indent="-266700" defTabSz="355600">
              <a:spcBef>
                <a:spcPts val="600"/>
              </a:spcBef>
            </a:pPr>
            <a:r>
              <a:rPr lang="en-US" b="1" dirty="0" smtClean="0"/>
              <a:t>                 </a:t>
            </a:r>
            <a:r>
              <a:rPr lang="en-GB" sz="2400" b="1" dirty="0"/>
              <a:t>assesses if ads breach the </a:t>
            </a:r>
          </a:p>
          <a:p>
            <a:pPr marL="266700" indent="-266700" defTabSz="355600">
              <a:spcBef>
                <a:spcPts val="600"/>
              </a:spcBef>
            </a:pPr>
            <a:r>
              <a:rPr lang="en-GB" sz="2400" b="1" dirty="0"/>
              <a:t>				</a:t>
            </a:r>
            <a:r>
              <a:rPr lang="en-GB" sz="2400" b="1" dirty="0" smtClean="0"/>
              <a:t>Advertising </a:t>
            </a:r>
            <a:r>
              <a:rPr lang="en-GB" sz="2400" b="1" dirty="0"/>
              <a:t>Codes</a:t>
            </a:r>
          </a:p>
          <a:p>
            <a:pPr marL="266700" indent="-266700" defTabSz="355600">
              <a:spcBef>
                <a:spcPts val="600"/>
              </a:spcBef>
            </a:pPr>
            <a:r>
              <a:rPr lang="en-US" b="1" dirty="0" smtClean="0"/>
              <a:t> </a:t>
            </a:r>
          </a:p>
          <a:p>
            <a:pPr marL="266700" indent="-266700" defTabSz="355600">
              <a:spcBef>
                <a:spcPts val="600"/>
              </a:spcBef>
            </a:pPr>
            <a:endParaRPr lang="en-US" sz="2400" b="1" dirty="0"/>
          </a:p>
          <a:p>
            <a:pPr marL="266700" indent="-266700" defTabSz="355600">
              <a:spcBef>
                <a:spcPts val="600"/>
              </a:spcBef>
            </a:pPr>
            <a:r>
              <a:rPr lang="en-US" sz="2400" b="1" dirty="0" smtClean="0"/>
              <a:t>				</a:t>
            </a:r>
            <a:r>
              <a:rPr lang="en-US" sz="2400" dirty="0" smtClean="0"/>
              <a:t>writes and enforces the Advertising 					</a:t>
            </a:r>
            <a:r>
              <a:rPr lang="en-US" sz="2400" dirty="0" smtClean="0"/>
              <a:t>Codes</a:t>
            </a:r>
            <a:endParaRPr lang="en-GB" sz="2400" dirty="0" smtClean="0"/>
          </a:p>
        </p:txBody>
      </p:sp>
    </p:spTree>
    <p:extLst>
      <p:ext uri="{BB962C8B-B14F-4D97-AF65-F5344CB8AC3E}">
        <p14:creationId xmlns:p14="http://schemas.microsoft.com/office/powerpoint/2010/main" val="6230879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60000" y="360000"/>
            <a:ext cx="8229600" cy="468313"/>
          </a:xfrm>
        </p:spPr>
        <p:txBody>
          <a:bodyPr/>
          <a:lstStyle/>
          <a:p>
            <a:pPr marL="7938" indent="-7938"/>
            <a:r>
              <a:rPr lang="en-GB" dirty="0" smtClean="0"/>
              <a:t>Weetabix</a:t>
            </a:r>
            <a:r>
              <a:rPr lang="en-GB" sz="2800" dirty="0"/>
              <a:t>	</a:t>
            </a:r>
          </a:p>
        </p:txBody>
      </p:sp>
      <p:sp>
        <p:nvSpPr>
          <p:cNvPr id="20483" name="Content Placeholder 2"/>
          <p:cNvSpPr>
            <a:spLocks noGrp="1"/>
          </p:cNvSpPr>
          <p:nvPr>
            <p:ph idx="1"/>
          </p:nvPr>
        </p:nvSpPr>
        <p:spPr>
          <a:xfrm>
            <a:off x="323528" y="1124744"/>
            <a:ext cx="6984775" cy="3312368"/>
          </a:xfrm>
        </p:spPr>
        <p:txBody>
          <a:bodyPr/>
          <a:lstStyle/>
          <a:p>
            <a:endParaRPr lang="en-GB" dirty="0" smtClean="0"/>
          </a:p>
          <a:p>
            <a:endParaRPr lang="en-GB" dirty="0"/>
          </a:p>
          <a:p>
            <a:endParaRPr lang="en-GB" dirty="0"/>
          </a:p>
        </p:txBody>
      </p:sp>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4286" t="12952" r="33095" b="22286"/>
          <a:stretch/>
        </p:blipFill>
        <p:spPr bwMode="auto">
          <a:xfrm>
            <a:off x="5148064" y="1265602"/>
            <a:ext cx="3232177" cy="2486290"/>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409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3095" t="17905" r="32857" b="15047"/>
          <a:stretch/>
        </p:blipFill>
        <p:spPr bwMode="auto">
          <a:xfrm>
            <a:off x="683568" y="1183032"/>
            <a:ext cx="4007718" cy="3107306"/>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4100"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4049" t="15714" r="37596" b="15714"/>
          <a:stretch/>
        </p:blipFill>
        <p:spPr bwMode="auto">
          <a:xfrm>
            <a:off x="2923475" y="2508747"/>
            <a:ext cx="3271519" cy="2899502"/>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7" name="Footer Placeholder 1"/>
          <p:cNvSpPr txBox="1">
            <a:spLocks/>
          </p:cNvSpPr>
          <p:nvPr/>
        </p:nvSpPr>
        <p:spPr bwMode="auto">
          <a:xfrm>
            <a:off x="4544704" y="6309320"/>
            <a:ext cx="1296144" cy="28803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defPPr>
              <a:defRPr lang="en-GB"/>
            </a:defPPr>
            <a:lvl1pPr algn="l" rtl="0" fontAlgn="base">
              <a:spcBef>
                <a:spcPct val="0"/>
              </a:spcBef>
              <a:spcAft>
                <a:spcPct val="0"/>
              </a:spcAft>
              <a:defRPr sz="1100" kern="1200">
                <a:solidFill>
                  <a:srgbClr val="4C5B52"/>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en-GB" sz="1600" b="1" dirty="0" smtClean="0"/>
              <a:t>#</a:t>
            </a:r>
            <a:r>
              <a:rPr lang="en-GB" sz="1600" b="1" dirty="0" err="1" smtClean="0"/>
              <a:t>adviceam</a:t>
            </a:r>
            <a:endParaRPr lang="en-GB" sz="1600" b="1" dirty="0"/>
          </a:p>
        </p:txBody>
      </p:sp>
    </p:spTree>
    <p:extLst>
      <p:ext uri="{BB962C8B-B14F-4D97-AF65-F5344CB8AC3E}">
        <p14:creationId xmlns:p14="http://schemas.microsoft.com/office/powerpoint/2010/main" val="11084997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a:xfrm>
            <a:off x="358777" y="360363"/>
            <a:ext cx="6734175" cy="404812"/>
          </a:xfrm>
        </p:spPr>
        <p:txBody>
          <a:bodyPr/>
          <a:lstStyle/>
          <a:p>
            <a:pPr eaLnBrk="1" hangingPunct="1"/>
            <a:r>
              <a:rPr lang="en-GB" smtClean="0">
                <a:solidFill>
                  <a:srgbClr val="515B53"/>
                </a:solidFill>
              </a:rPr>
              <a:t>Drop Dead Clothing Ltd</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568" y="1124744"/>
            <a:ext cx="7635992" cy="4032448"/>
          </a:xfrm>
          <a:prstGeom prst="rect">
            <a:avLst/>
          </a:prstGeom>
          <a:noFill/>
          <a:ln w="9525">
            <a:solidFill>
              <a:srgbClr val="4C5B5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04907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360363" y="360363"/>
            <a:ext cx="7707312" cy="463550"/>
          </a:xfrm>
        </p:spPr>
        <p:txBody>
          <a:bodyPr/>
          <a:lstStyle/>
          <a:p>
            <a:r>
              <a:rPr lang="en-GB" dirty="0" smtClean="0"/>
              <a:t>Direct exhortation (Unfair Commercial Practice)</a:t>
            </a:r>
            <a:endParaRPr lang="en-US" altLang="en-US" dirty="0" smtClean="0">
              <a:solidFill>
                <a:srgbClr val="515B53"/>
              </a:solidFill>
            </a:endParaRPr>
          </a:p>
        </p:txBody>
      </p:sp>
      <p:sp>
        <p:nvSpPr>
          <p:cNvPr id="54275" name="Rectangle 3"/>
          <p:cNvSpPr>
            <a:spLocks noGrp="1" noChangeArrowheads="1"/>
          </p:cNvSpPr>
          <p:nvPr>
            <p:ph type="body" idx="1"/>
          </p:nvPr>
        </p:nvSpPr>
        <p:spPr>
          <a:xfrm>
            <a:off x="323528" y="1052736"/>
            <a:ext cx="7596510" cy="3204939"/>
          </a:xfrm>
        </p:spPr>
        <p:txBody>
          <a:bodyPr/>
          <a:lstStyle/>
          <a:p>
            <a:pPr marL="285750" indent="-285750" eaLnBrk="1" hangingPunct="1">
              <a:spcBef>
                <a:spcPts val="1200"/>
              </a:spcBef>
              <a:buFont typeface="Arial" panose="020B0604020202020204" pitchFamily="34" charset="0"/>
              <a:buChar char="•"/>
              <a:defRPr/>
            </a:pPr>
            <a:r>
              <a:rPr lang="en-US" dirty="0" smtClean="0">
                <a:latin typeface="+mj-lt"/>
              </a:rPr>
              <a:t>Unfair Commercial Practices Directive: EU countries cannot be more strict </a:t>
            </a:r>
          </a:p>
          <a:p>
            <a:pPr marL="285750" indent="-285750" eaLnBrk="1" hangingPunct="1">
              <a:spcBef>
                <a:spcPts val="1200"/>
              </a:spcBef>
              <a:buFont typeface="Arial" panose="020B0604020202020204" pitchFamily="34" charset="0"/>
              <a:buChar char="•"/>
              <a:defRPr/>
            </a:pPr>
            <a:endParaRPr lang="en-US" dirty="0">
              <a:latin typeface="+mj-lt"/>
            </a:endParaRPr>
          </a:p>
          <a:p>
            <a:pPr marL="285750" indent="-285750" eaLnBrk="1" hangingPunct="1">
              <a:spcBef>
                <a:spcPts val="1200"/>
              </a:spcBef>
              <a:buFont typeface="Arial" panose="020B0604020202020204" pitchFamily="34" charset="0"/>
              <a:buChar char="•"/>
              <a:defRPr/>
            </a:pPr>
            <a:r>
              <a:rPr lang="en-US" dirty="0" smtClean="0">
                <a:latin typeface="+mj-lt"/>
              </a:rPr>
              <a:t>Ads must not</a:t>
            </a:r>
            <a:r>
              <a:rPr lang="en-GB" dirty="0" smtClean="0"/>
              <a:t> </a:t>
            </a:r>
            <a:r>
              <a:rPr lang="en-GB" dirty="0"/>
              <a:t>exhort children to buy or exhort them to ask parents to </a:t>
            </a:r>
            <a:r>
              <a:rPr lang="en-GB" dirty="0" smtClean="0"/>
              <a:t>buy</a:t>
            </a:r>
          </a:p>
          <a:p>
            <a:pPr marL="0" indent="0"/>
            <a:endParaRPr lang="en-GB" dirty="0" smtClean="0"/>
          </a:p>
          <a:p>
            <a:pPr marL="0" indent="0"/>
            <a:endParaRPr lang="en-GB" dirty="0" smtClean="0"/>
          </a:p>
          <a:p>
            <a:pPr marL="285750" indent="-285750">
              <a:buFont typeface="Arial" panose="020B0604020202020204" pitchFamily="34" charset="0"/>
              <a:buChar char="•"/>
            </a:pPr>
            <a:r>
              <a:rPr lang="en-GB" dirty="0" smtClean="0"/>
              <a:t>For example: “</a:t>
            </a:r>
            <a:r>
              <a:rPr lang="en-GB" i="1" dirty="0" smtClean="0"/>
              <a:t>ask </a:t>
            </a:r>
            <a:r>
              <a:rPr lang="en-GB" i="1" dirty="0"/>
              <a:t>your mum to buy </a:t>
            </a:r>
            <a:r>
              <a:rPr lang="en-GB" i="1" dirty="0" smtClean="0"/>
              <a:t>this magazine </a:t>
            </a:r>
            <a:r>
              <a:rPr lang="en-GB" i="1" dirty="0"/>
              <a:t>from your local newsagents’.</a:t>
            </a:r>
          </a:p>
          <a:p>
            <a:pPr>
              <a:buFont typeface="Arial" pitchFamily="34" charset="0"/>
              <a:buChar char="•"/>
            </a:pPr>
            <a:endParaRPr lang="en-GB" dirty="0"/>
          </a:p>
          <a:p>
            <a:pPr>
              <a:buFont typeface="Arial" pitchFamily="34" charset="0"/>
              <a:buChar char="•"/>
            </a:pPr>
            <a:endParaRPr lang="en-GB" dirty="0"/>
          </a:p>
          <a:p>
            <a:pPr lvl="1" eaLnBrk="1" hangingPunct="1">
              <a:spcBef>
                <a:spcPts val="1200"/>
              </a:spcBef>
              <a:buFont typeface="Arial" pitchFamily="34" charset="0"/>
              <a:buChar char="•"/>
              <a:defRPr/>
            </a:pPr>
            <a:endParaRPr lang="en-US" dirty="0" smtClean="0">
              <a:latin typeface="+mj-lt"/>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0000" y="4176000"/>
            <a:ext cx="1080000" cy="1080000"/>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68" y="4176000"/>
            <a:ext cx="1080000" cy="1080000"/>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80288" y="4176000"/>
            <a:ext cx="1080000" cy="10800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55776" y="4356000"/>
            <a:ext cx="720000" cy="720000"/>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8144" y="4356000"/>
            <a:ext cx="720000" cy="720000"/>
          </a:xfrm>
          <a:prstGeom prst="rect">
            <a:avLst/>
          </a:prstGeom>
        </p:spPr>
      </p:pic>
    </p:spTree>
    <p:extLst>
      <p:ext uri="{BB962C8B-B14F-4D97-AF65-F5344CB8AC3E}">
        <p14:creationId xmlns:p14="http://schemas.microsoft.com/office/powerpoint/2010/main" val="3442935806"/>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360000"/>
            <a:ext cx="6877521" cy="865336"/>
          </a:xfrm>
        </p:spPr>
        <p:txBody>
          <a:bodyPr/>
          <a:lstStyle/>
          <a:p>
            <a:r>
              <a:rPr lang="en-GB" dirty="0" err="1" smtClean="0"/>
              <a:t>Wm</a:t>
            </a:r>
            <a:r>
              <a:rPr lang="en-GB" dirty="0" smtClean="0"/>
              <a:t> </a:t>
            </a:r>
            <a:r>
              <a:rPr lang="en-GB" dirty="0"/>
              <a:t>Morrison </a:t>
            </a:r>
            <a:r>
              <a:rPr lang="en-GB" dirty="0" smtClean="0"/>
              <a:t>Supermarkets</a:t>
            </a:r>
            <a:endParaRPr lang="en-GB" dirty="0"/>
          </a:p>
        </p:txBody>
      </p:sp>
      <p:pic>
        <p:nvPicPr>
          <p:cNvPr id="8" name="2011-07-18 Ad Wm Morrison-1.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cstate="print"/>
          <a:stretch>
            <a:fillRect/>
          </a:stretch>
        </p:blipFill>
        <p:spPr>
          <a:xfrm>
            <a:off x="1403648" y="908720"/>
            <a:ext cx="6048672" cy="4536504"/>
          </a:xfrm>
          <a:prstGeom prst="rect">
            <a:avLst/>
          </a:prstGeom>
        </p:spPr>
      </p:pic>
    </p:spTree>
    <p:extLst>
      <p:ext uri="{BB962C8B-B14F-4D97-AF65-F5344CB8AC3E}">
        <p14:creationId xmlns:p14="http://schemas.microsoft.com/office/powerpoint/2010/main" val="19621337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287338"/>
            <a:ext cx="6734175" cy="765398"/>
          </a:xfrm>
        </p:spPr>
        <p:txBody>
          <a:bodyPr/>
          <a:lstStyle/>
          <a:p>
            <a:r>
              <a:rPr lang="en-GB" dirty="0" smtClean="0"/>
              <a:t>Free + Premium = Freemium</a:t>
            </a:r>
            <a:endParaRPr lang="en-GB" dirty="0"/>
          </a:p>
        </p:txBody>
      </p:sp>
      <p:pic>
        <p:nvPicPr>
          <p:cNvPr id="5" name="Picture 4" descr="http://www.tradeindetectives.com/imagesMCE/grostorewefarm.jp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5296284" y="476672"/>
            <a:ext cx="3387328" cy="2157660"/>
          </a:xfrm>
          <a:prstGeom prst="rect">
            <a:avLst/>
          </a:prstGeom>
          <a:noFill/>
          <a:ln>
            <a:noFill/>
          </a:ln>
        </p:spPr>
      </p:pic>
      <p:pic>
        <p:nvPicPr>
          <p:cNvPr id="6" name="irc_mi" descr="http://www.pocketmeta.com/wp-content/uploads/2014/11/SP-Freemium.png">
            <a:hlinkClick r:id="rId5"/>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6545" y="2683261"/>
            <a:ext cx="4635495" cy="2580095"/>
          </a:xfrm>
          <a:prstGeom prst="rect">
            <a:avLst/>
          </a:prstGeom>
          <a:noFill/>
          <a:ln>
            <a:noFill/>
          </a:ln>
        </p:spPr>
      </p:pic>
      <p:pic>
        <p:nvPicPr>
          <p:cNvPr id="7" name="Picture 6" descr="http://www.androidfreeware.net/software_images/fishes-puzzles-for-toddlers-and-kids-free.2.png"/>
          <p:cNvPicPr/>
          <p:nvPr/>
        </p:nvPicPr>
        <p:blipFill>
          <a:blip r:embed="rId7">
            <a:extLst>
              <a:ext uri="{28A0092B-C50C-407E-A947-70E740481C1C}">
                <a14:useLocalDpi xmlns:a14="http://schemas.microsoft.com/office/drawing/2010/main" val="0"/>
              </a:ext>
            </a:extLst>
          </a:blip>
          <a:srcRect/>
          <a:stretch>
            <a:fillRect/>
          </a:stretch>
        </p:blipFill>
        <p:spPr bwMode="auto">
          <a:xfrm>
            <a:off x="5296284" y="3356992"/>
            <a:ext cx="3407296" cy="1872208"/>
          </a:xfrm>
          <a:prstGeom prst="rect">
            <a:avLst/>
          </a:prstGeom>
          <a:noFill/>
          <a:ln>
            <a:noFill/>
          </a:ln>
        </p:spPr>
      </p:pic>
      <p:pic>
        <p:nvPicPr>
          <p:cNvPr id="717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03648" y="873820"/>
            <a:ext cx="2768600" cy="172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33726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360363" y="360363"/>
            <a:ext cx="7707312" cy="463550"/>
          </a:xfrm>
        </p:spPr>
        <p:txBody>
          <a:bodyPr/>
          <a:lstStyle/>
          <a:p>
            <a:r>
              <a:rPr lang="en-GB" dirty="0"/>
              <a:t>Targeting </a:t>
            </a:r>
            <a:r>
              <a:rPr lang="en-GB" dirty="0" smtClean="0"/>
              <a:t>restrictions</a:t>
            </a:r>
            <a:endParaRPr lang="en-US" altLang="en-US" dirty="0" smtClean="0">
              <a:solidFill>
                <a:srgbClr val="515B53"/>
              </a:solidFill>
            </a:endParaRPr>
          </a:p>
        </p:txBody>
      </p:sp>
      <p:sp>
        <p:nvSpPr>
          <p:cNvPr id="54275" name="Rectangle 3"/>
          <p:cNvSpPr>
            <a:spLocks noGrp="1" noChangeArrowheads="1"/>
          </p:cNvSpPr>
          <p:nvPr>
            <p:ph type="body" idx="1"/>
          </p:nvPr>
        </p:nvSpPr>
        <p:spPr>
          <a:xfrm>
            <a:off x="323528" y="1052736"/>
            <a:ext cx="7431411" cy="3204939"/>
          </a:xfrm>
        </p:spPr>
        <p:txBody>
          <a:bodyPr/>
          <a:lstStyle/>
          <a:p>
            <a:pPr marL="0" indent="0" eaLnBrk="1" hangingPunct="1">
              <a:spcBef>
                <a:spcPts val="1200"/>
              </a:spcBef>
              <a:defRPr/>
            </a:pPr>
            <a:r>
              <a:rPr lang="en-US" dirty="0" smtClean="0">
                <a:latin typeface="+mj-lt"/>
              </a:rPr>
              <a:t>Ads for products that cannot be sold to young people cannot be placed in media of particular appeal to them:</a:t>
            </a:r>
          </a:p>
          <a:p>
            <a:pPr marL="0" indent="0" eaLnBrk="1" hangingPunct="1">
              <a:spcBef>
                <a:spcPts val="0"/>
              </a:spcBef>
              <a:defRPr/>
            </a:pPr>
            <a:endParaRPr lang="en-US" dirty="0">
              <a:latin typeface="+mj-lt"/>
            </a:endParaRPr>
          </a:p>
          <a:p>
            <a:pPr marL="285750" indent="-285750" eaLnBrk="1" hangingPunct="1">
              <a:spcBef>
                <a:spcPts val="0"/>
              </a:spcBef>
              <a:buFont typeface="Arial" panose="020B0604020202020204" pitchFamily="34" charset="0"/>
              <a:buChar char="•"/>
              <a:defRPr/>
            </a:pPr>
            <a:r>
              <a:rPr lang="en-US" dirty="0" smtClean="0">
                <a:latin typeface="+mj-lt"/>
              </a:rPr>
              <a:t>18+ video games and films</a:t>
            </a:r>
          </a:p>
          <a:p>
            <a:pPr marL="285750" indent="-285750" eaLnBrk="1" hangingPunct="1">
              <a:spcBef>
                <a:spcPts val="0"/>
              </a:spcBef>
              <a:buFont typeface="Arial" panose="020B0604020202020204" pitchFamily="34" charset="0"/>
              <a:buChar char="•"/>
              <a:defRPr/>
            </a:pPr>
            <a:endParaRPr lang="en-US" dirty="0" smtClean="0">
              <a:latin typeface="+mj-lt"/>
            </a:endParaRPr>
          </a:p>
          <a:p>
            <a:pPr marL="285750" indent="-285750" eaLnBrk="1" hangingPunct="1">
              <a:spcBef>
                <a:spcPts val="0"/>
              </a:spcBef>
              <a:buFont typeface="Arial" panose="020B0604020202020204" pitchFamily="34" charset="0"/>
              <a:buChar char="•"/>
              <a:defRPr/>
            </a:pPr>
            <a:r>
              <a:rPr lang="en-US" dirty="0" smtClean="0">
                <a:latin typeface="+mj-lt"/>
              </a:rPr>
              <a:t>medicines</a:t>
            </a:r>
          </a:p>
          <a:p>
            <a:pPr marL="285750" indent="-285750" eaLnBrk="1" hangingPunct="1">
              <a:spcBef>
                <a:spcPts val="0"/>
              </a:spcBef>
              <a:buFont typeface="Arial" panose="020B0604020202020204" pitchFamily="34" charset="0"/>
              <a:buChar char="•"/>
              <a:defRPr/>
            </a:pPr>
            <a:endParaRPr lang="en-US" dirty="0" smtClean="0">
              <a:latin typeface="+mj-lt"/>
            </a:endParaRPr>
          </a:p>
          <a:p>
            <a:pPr marL="285750" indent="-285750" eaLnBrk="1" hangingPunct="1">
              <a:spcBef>
                <a:spcPts val="0"/>
              </a:spcBef>
              <a:buFont typeface="Arial" panose="020B0604020202020204" pitchFamily="34" charset="0"/>
              <a:buChar char="•"/>
              <a:defRPr/>
            </a:pPr>
            <a:r>
              <a:rPr lang="en-US" dirty="0" smtClean="0">
                <a:latin typeface="+mj-lt"/>
              </a:rPr>
              <a:t>E-cigarettes</a:t>
            </a:r>
            <a:endParaRPr lang="en-GB" dirty="0" smtClean="0"/>
          </a:p>
          <a:p>
            <a:pPr marL="285750" indent="-285750">
              <a:spcBef>
                <a:spcPts val="0"/>
              </a:spcBef>
              <a:buFont typeface="Arial" panose="020B0604020202020204" pitchFamily="34" charset="0"/>
              <a:buChar char="•"/>
            </a:pPr>
            <a:endParaRPr lang="en-GB" dirty="0" smtClean="0"/>
          </a:p>
          <a:p>
            <a:pPr marL="285750" indent="-285750">
              <a:buFont typeface="Arial" panose="020B0604020202020204" pitchFamily="34" charset="0"/>
              <a:buChar char="•"/>
            </a:pPr>
            <a:r>
              <a:rPr lang="en-GB" dirty="0"/>
              <a:t>a</a:t>
            </a:r>
            <a:r>
              <a:rPr lang="en-GB" dirty="0" smtClean="0"/>
              <a:t>lcohol and gambling</a:t>
            </a:r>
            <a:endParaRPr lang="en-GB" dirty="0"/>
          </a:p>
          <a:p>
            <a:pPr lvl="1" eaLnBrk="1" hangingPunct="1">
              <a:spcBef>
                <a:spcPts val="1200"/>
              </a:spcBef>
              <a:buFont typeface="Arial" pitchFamily="34" charset="0"/>
              <a:buChar char="•"/>
              <a:defRPr/>
            </a:pPr>
            <a:endParaRPr lang="en-US" dirty="0" smtClean="0">
              <a:latin typeface="+mj-lt"/>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0000" y="4176000"/>
            <a:ext cx="1080000" cy="1080000"/>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68" y="4176000"/>
            <a:ext cx="1080000" cy="1080000"/>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80288" y="4176000"/>
            <a:ext cx="1080000" cy="10800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55776" y="4356000"/>
            <a:ext cx="720000" cy="720000"/>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8144" y="4356000"/>
            <a:ext cx="720000" cy="720000"/>
          </a:xfrm>
          <a:prstGeom prst="rect">
            <a:avLst/>
          </a:prstGeom>
        </p:spPr>
      </p:pic>
    </p:spTree>
    <p:extLst>
      <p:ext uri="{BB962C8B-B14F-4D97-AF65-F5344CB8AC3E}">
        <p14:creationId xmlns:p14="http://schemas.microsoft.com/office/powerpoint/2010/main" val="3352523869"/>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287338"/>
            <a:ext cx="4357241" cy="765398"/>
          </a:xfrm>
        </p:spPr>
        <p:txBody>
          <a:bodyPr/>
          <a:lstStyle/>
          <a:p>
            <a:r>
              <a:rPr lang="en-GB" dirty="0" smtClean="0"/>
              <a:t>Child peer-to-peer brand ambassadors</a:t>
            </a:r>
            <a:endParaRPr lang="en-GB"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404664"/>
            <a:ext cx="3421352" cy="4824000"/>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1865594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a:t/>
            </a:r>
            <a:br>
              <a:rPr lang="en-GB" b="0" dirty="0"/>
            </a:br>
            <a:endParaRPr lang="en-GB" dirty="0"/>
          </a:p>
        </p:txBody>
      </p:sp>
      <p:sp>
        <p:nvSpPr>
          <p:cNvPr id="3" name="Content Placeholder 2"/>
          <p:cNvSpPr>
            <a:spLocks noGrp="1"/>
          </p:cNvSpPr>
          <p:nvPr>
            <p:ph idx="1"/>
          </p:nvPr>
        </p:nvSpPr>
        <p:spPr>
          <a:xfrm>
            <a:off x="323528" y="487805"/>
            <a:ext cx="5832647" cy="4086894"/>
          </a:xfrm>
        </p:spPr>
        <p:txBody>
          <a:bodyPr/>
          <a:lstStyle/>
          <a:p>
            <a:r>
              <a:rPr lang="en-GB" sz="2600" b="1" dirty="0" smtClean="0"/>
              <a:t>The </a:t>
            </a:r>
            <a:r>
              <a:rPr lang="en-GB" sz="2600" b="1" dirty="0" smtClean="0"/>
              <a:t>Principle: </a:t>
            </a:r>
          </a:p>
          <a:p>
            <a:endParaRPr lang="en-GB" b="1" dirty="0" smtClean="0"/>
          </a:p>
          <a:p>
            <a:endParaRPr lang="en-GB" b="1" dirty="0"/>
          </a:p>
          <a:p>
            <a:endParaRPr lang="en-GB" b="1" dirty="0"/>
          </a:p>
          <a:p>
            <a:pPr>
              <a:buFont typeface="Arial" panose="020B0604020202020204" pitchFamily="34" charset="0"/>
              <a:buChar char="•"/>
            </a:pPr>
            <a:r>
              <a:rPr lang="en-GB" dirty="0" smtClean="0"/>
              <a:t>children </a:t>
            </a:r>
            <a:r>
              <a:rPr lang="en-GB" dirty="0"/>
              <a:t>should not be </a:t>
            </a:r>
            <a:r>
              <a:rPr lang="en-GB" dirty="0" smtClean="0"/>
              <a:t>paid to </a:t>
            </a:r>
            <a:r>
              <a:rPr lang="en-GB" dirty="0"/>
              <a:t>actively promote </a:t>
            </a:r>
            <a:r>
              <a:rPr lang="en-GB" dirty="0" smtClean="0"/>
              <a:t>brands to </a:t>
            </a:r>
            <a:r>
              <a:rPr lang="en-GB" dirty="0"/>
              <a:t>their peers, associates or friends. </a:t>
            </a:r>
          </a:p>
          <a:p>
            <a:endParaRPr lang="en-GB" b="1" dirty="0" smtClean="0"/>
          </a:p>
        </p:txBody>
      </p:sp>
      <p:pic>
        <p:nvPicPr>
          <p:cNvPr id="4" name="Picture 3" descr="http://upload.wikimedia.org/wikipedia/commons/a/a3/AA-Logo_rgb.png">
            <a:hlinkClick r:id="rId3"/>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4000" y="3429000"/>
            <a:ext cx="3728256" cy="1493158"/>
          </a:xfrm>
          <a:prstGeom prst="rect">
            <a:avLst/>
          </a:prstGeom>
          <a:noFill/>
          <a:ln>
            <a:noFill/>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328" y="332656"/>
            <a:ext cx="1260000" cy="1260000"/>
          </a:xfrm>
          <a:prstGeom prst="rect">
            <a:avLst/>
          </a:prstGeom>
        </p:spPr>
      </p:pic>
    </p:spTree>
    <p:extLst>
      <p:ext uri="{BB962C8B-B14F-4D97-AF65-F5344CB8AC3E}">
        <p14:creationId xmlns:p14="http://schemas.microsoft.com/office/powerpoint/2010/main" val="15531996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360363" y="360363"/>
            <a:ext cx="7707312" cy="463550"/>
          </a:xfrm>
        </p:spPr>
        <p:txBody>
          <a:bodyPr/>
          <a:lstStyle/>
          <a:p>
            <a:r>
              <a:rPr lang="en-GB" dirty="0" smtClean="0"/>
              <a:t>Children, Food and Soft Drink Ads</a:t>
            </a:r>
            <a:endParaRPr lang="en-US" altLang="en-US" dirty="0" smtClean="0">
              <a:solidFill>
                <a:srgbClr val="515B53"/>
              </a:solidFill>
            </a:endParaRPr>
          </a:p>
        </p:txBody>
      </p:sp>
      <p:sp>
        <p:nvSpPr>
          <p:cNvPr id="54275" name="Rectangle 3"/>
          <p:cNvSpPr>
            <a:spLocks noGrp="1" noChangeArrowheads="1"/>
          </p:cNvSpPr>
          <p:nvPr>
            <p:ph type="body" idx="1"/>
          </p:nvPr>
        </p:nvSpPr>
        <p:spPr>
          <a:xfrm>
            <a:off x="360000" y="1260000"/>
            <a:ext cx="6264696" cy="3204939"/>
          </a:xfrm>
        </p:spPr>
        <p:txBody>
          <a:bodyPr/>
          <a:lstStyle/>
          <a:p>
            <a:r>
              <a:rPr lang="en-GB" dirty="0" smtClean="0"/>
              <a:t>Principle:</a:t>
            </a:r>
          </a:p>
          <a:p>
            <a:endParaRPr lang="en-GB" dirty="0"/>
          </a:p>
          <a:p>
            <a:pPr>
              <a:buFont typeface="Arial" panose="020B0604020202020204" pitchFamily="34" charset="0"/>
              <a:buChar char="•"/>
            </a:pPr>
            <a:r>
              <a:rPr lang="en-GB" dirty="0" smtClean="0"/>
              <a:t>Public health: emphasises good </a:t>
            </a:r>
            <a:r>
              <a:rPr lang="en-GB" dirty="0"/>
              <a:t>dietary behaviour and </a:t>
            </a:r>
            <a:r>
              <a:rPr lang="en-GB" dirty="0" smtClean="0"/>
              <a:t>active lifestyle</a:t>
            </a:r>
          </a:p>
          <a:p>
            <a:pPr>
              <a:buFont typeface="Arial" panose="020B0604020202020204" pitchFamily="34" charset="0"/>
              <a:buChar char="•"/>
            </a:pPr>
            <a:endParaRPr lang="en-GB" dirty="0"/>
          </a:p>
          <a:p>
            <a:pPr>
              <a:buFont typeface="Arial" panose="020B0604020202020204" pitchFamily="34" charset="0"/>
              <a:buChar char="•"/>
            </a:pPr>
            <a:r>
              <a:rPr lang="en-GB" dirty="0" smtClean="0"/>
              <a:t>Education: promotes </a:t>
            </a:r>
            <a:r>
              <a:rPr lang="en-GB" dirty="0"/>
              <a:t>a varied and balanced </a:t>
            </a:r>
            <a:r>
              <a:rPr lang="en-GB" dirty="0" smtClean="0"/>
              <a:t>diet</a:t>
            </a:r>
          </a:p>
          <a:p>
            <a:pPr>
              <a:buFont typeface="Arial" panose="020B0604020202020204" pitchFamily="34" charset="0"/>
              <a:buChar char="•"/>
            </a:pPr>
            <a:endParaRPr lang="en-GB" dirty="0"/>
          </a:p>
          <a:p>
            <a:pPr>
              <a:buFont typeface="Arial" panose="020B0604020202020204" pitchFamily="34" charset="0"/>
              <a:buChar char="•"/>
            </a:pPr>
            <a:r>
              <a:rPr lang="en-GB" dirty="0" smtClean="0"/>
              <a:t>Commercial product ads: must  </a:t>
            </a:r>
            <a:r>
              <a:rPr lang="en-GB" dirty="0"/>
              <a:t>not undermine progress towards national dietary </a:t>
            </a:r>
            <a:r>
              <a:rPr lang="en-GB" dirty="0" smtClean="0"/>
              <a:t>improvement</a:t>
            </a:r>
            <a:endParaRPr lang="en-GB" dirty="0"/>
          </a:p>
          <a:p>
            <a:pPr lvl="1" eaLnBrk="1" hangingPunct="1">
              <a:spcBef>
                <a:spcPts val="1200"/>
              </a:spcBef>
              <a:buFont typeface="Arial" pitchFamily="34" charset="0"/>
              <a:buChar char="•"/>
              <a:defRPr/>
            </a:pPr>
            <a:endParaRPr lang="en-US" dirty="0" smtClean="0">
              <a:latin typeface="+mj-lt"/>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332656"/>
            <a:ext cx="1260000" cy="1260000"/>
          </a:xfrm>
          <a:prstGeom prst="rect">
            <a:avLst/>
          </a:prstGeom>
        </p:spPr>
      </p:pic>
    </p:spTree>
    <p:extLst>
      <p:ext uri="{BB962C8B-B14F-4D97-AF65-F5344CB8AC3E}">
        <p14:creationId xmlns:p14="http://schemas.microsoft.com/office/powerpoint/2010/main" val="2080197437"/>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360363" y="360363"/>
            <a:ext cx="7707312" cy="463550"/>
          </a:xfrm>
        </p:spPr>
        <p:txBody>
          <a:bodyPr/>
          <a:lstStyle/>
          <a:p>
            <a:r>
              <a:rPr lang="en-GB" dirty="0" smtClean="0"/>
              <a:t>Children, Food and Soft Drink Ads</a:t>
            </a:r>
            <a:endParaRPr lang="en-US" altLang="en-US" dirty="0" smtClean="0">
              <a:solidFill>
                <a:srgbClr val="515B53"/>
              </a:solidFill>
            </a:endParaRPr>
          </a:p>
        </p:txBody>
      </p:sp>
      <p:sp>
        <p:nvSpPr>
          <p:cNvPr id="54275" name="Rectangle 3"/>
          <p:cNvSpPr>
            <a:spLocks noGrp="1" noChangeArrowheads="1"/>
          </p:cNvSpPr>
          <p:nvPr>
            <p:ph type="body" idx="1"/>
          </p:nvPr>
        </p:nvSpPr>
        <p:spPr>
          <a:xfrm>
            <a:off x="323528" y="1052736"/>
            <a:ext cx="7431411" cy="3204939"/>
          </a:xfrm>
        </p:spPr>
        <p:txBody>
          <a:bodyPr/>
          <a:lstStyle/>
          <a:p>
            <a:pPr marL="0" indent="0" eaLnBrk="1" hangingPunct="1">
              <a:spcBef>
                <a:spcPts val="1200"/>
              </a:spcBef>
              <a:defRPr/>
            </a:pPr>
            <a:r>
              <a:rPr lang="en-US" dirty="0" smtClean="0">
                <a:latin typeface="+mj-lt"/>
              </a:rPr>
              <a:t>Ads must not:</a:t>
            </a:r>
          </a:p>
          <a:p>
            <a:endParaRPr lang="en-GB" dirty="0"/>
          </a:p>
          <a:p>
            <a:pPr>
              <a:buFont typeface="Arial" pitchFamily="34" charset="0"/>
              <a:buChar char="•"/>
            </a:pPr>
            <a:r>
              <a:rPr lang="en-GB" dirty="0" smtClean="0"/>
              <a:t>Condone </a:t>
            </a:r>
            <a:r>
              <a:rPr lang="en-GB" dirty="0"/>
              <a:t>poor nutritional habits or an unhealthy lifestyle in children. </a:t>
            </a:r>
          </a:p>
          <a:p>
            <a:pPr>
              <a:buFont typeface="Arial" pitchFamily="34" charset="0"/>
              <a:buChar char="•"/>
            </a:pPr>
            <a:endParaRPr lang="en-GB" dirty="0"/>
          </a:p>
          <a:p>
            <a:pPr>
              <a:buFont typeface="Arial" pitchFamily="34" charset="0"/>
              <a:buChar char="•"/>
            </a:pPr>
            <a:r>
              <a:rPr lang="en-GB" dirty="0"/>
              <a:t>Not disparage </a:t>
            </a:r>
            <a:r>
              <a:rPr lang="en-GB" dirty="0" smtClean="0"/>
              <a:t>selection fresh </a:t>
            </a:r>
            <a:r>
              <a:rPr lang="en-GB" dirty="0"/>
              <a:t>fruit and fresh </a:t>
            </a:r>
            <a:r>
              <a:rPr lang="en-GB" dirty="0" smtClean="0"/>
              <a:t>vegetables</a:t>
            </a:r>
            <a:endParaRPr lang="en-GB" dirty="0"/>
          </a:p>
          <a:p>
            <a:pPr>
              <a:buFont typeface="Arial" pitchFamily="34" charset="0"/>
              <a:buChar char="•"/>
            </a:pPr>
            <a:endParaRPr lang="en-GB" dirty="0"/>
          </a:p>
          <a:p>
            <a:pPr>
              <a:buFont typeface="Arial" pitchFamily="34" charset="0"/>
              <a:buChar char="•"/>
            </a:pPr>
            <a:r>
              <a:rPr lang="en-GB" dirty="0" smtClean="0"/>
              <a:t>Must </a:t>
            </a:r>
            <a:r>
              <a:rPr lang="en-GB" dirty="0"/>
              <a:t>not encourage children to eat </a:t>
            </a:r>
            <a:r>
              <a:rPr lang="en-GB" dirty="0" smtClean="0"/>
              <a:t>excessively</a:t>
            </a:r>
            <a:endParaRPr lang="en-GB" dirty="0"/>
          </a:p>
          <a:p>
            <a:pPr>
              <a:buFont typeface="Arial" pitchFamily="34" charset="0"/>
              <a:buChar char="•"/>
            </a:pPr>
            <a:endParaRPr lang="en-GB" dirty="0"/>
          </a:p>
          <a:p>
            <a:pPr>
              <a:buFont typeface="Arial" pitchFamily="34" charset="0"/>
              <a:buChar char="•"/>
            </a:pPr>
            <a:endParaRPr lang="en-GB" dirty="0"/>
          </a:p>
          <a:p>
            <a:pPr>
              <a:buFont typeface="Arial" pitchFamily="34" charset="0"/>
              <a:buChar char="•"/>
            </a:pPr>
            <a:endParaRPr lang="en-GB" dirty="0"/>
          </a:p>
          <a:p>
            <a:pPr lvl="1" eaLnBrk="1" hangingPunct="1">
              <a:spcBef>
                <a:spcPts val="1200"/>
              </a:spcBef>
              <a:buFont typeface="Arial" pitchFamily="34" charset="0"/>
              <a:buChar char="•"/>
              <a:defRPr/>
            </a:pPr>
            <a:endParaRPr lang="en-US" dirty="0" smtClean="0">
              <a:latin typeface="+mj-l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332656"/>
            <a:ext cx="1260000" cy="1260000"/>
          </a:xfrm>
          <a:prstGeom prst="rect">
            <a:avLst/>
          </a:prstGeom>
        </p:spPr>
      </p:pic>
    </p:spTree>
    <p:extLst>
      <p:ext uri="{BB962C8B-B14F-4D97-AF65-F5344CB8AC3E}">
        <p14:creationId xmlns:p14="http://schemas.microsoft.com/office/powerpoint/2010/main" val="3451386940"/>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0000" y="468000"/>
            <a:ext cx="2880320" cy="643341"/>
          </a:xfrm>
        </p:spPr>
        <p:txBody>
          <a:bodyPr/>
          <a:lstStyle/>
          <a:p>
            <a:r>
              <a:rPr lang="en-GB" dirty="0" smtClean="0"/>
              <a:t>The </a:t>
            </a:r>
            <a:r>
              <a:rPr lang="en-GB" dirty="0" smtClean="0"/>
              <a:t>ASA Council</a:t>
            </a:r>
            <a:endParaRPr lang="en-GB"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254" y="975997"/>
            <a:ext cx="5504869" cy="4339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1196752"/>
            <a:ext cx="2171700" cy="2105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descr="asa.gif"/>
          <p:cNvPicPr>
            <a:picLocks noChangeAspect="1"/>
          </p:cNvPicPr>
          <p:nvPr/>
        </p:nvPicPr>
        <p:blipFill>
          <a:blip r:embed="rId4" cstate="print"/>
          <a:stretch>
            <a:fillRect/>
          </a:stretch>
        </p:blipFill>
        <p:spPr>
          <a:xfrm>
            <a:off x="360000" y="360000"/>
            <a:ext cx="1073468" cy="477584"/>
          </a:xfrm>
          <a:prstGeom prst="rect">
            <a:avLst/>
          </a:prstGeom>
        </p:spPr>
      </p:pic>
    </p:spTree>
    <p:extLst>
      <p:ext uri="{BB962C8B-B14F-4D97-AF65-F5344CB8AC3E}">
        <p14:creationId xmlns:p14="http://schemas.microsoft.com/office/powerpoint/2010/main" val="26936917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360363" y="360363"/>
            <a:ext cx="7391400" cy="539750"/>
          </a:xfrm>
        </p:spPr>
        <p:txBody>
          <a:bodyPr/>
          <a:lstStyle/>
          <a:p>
            <a:pPr eaLnBrk="1" hangingPunct="1"/>
            <a:r>
              <a:rPr lang="en-US" altLang="en-US" dirty="0" err="1" smtClean="0">
                <a:solidFill>
                  <a:srgbClr val="515B53"/>
                </a:solidFill>
              </a:rPr>
              <a:t>Wm</a:t>
            </a:r>
            <a:r>
              <a:rPr lang="en-US" altLang="en-US" dirty="0" smtClean="0">
                <a:solidFill>
                  <a:srgbClr val="515B53"/>
                </a:solidFill>
              </a:rPr>
              <a:t> </a:t>
            </a:r>
            <a:r>
              <a:rPr lang="en-US" altLang="en-US" dirty="0">
                <a:solidFill>
                  <a:srgbClr val="515B53"/>
                </a:solidFill>
              </a:rPr>
              <a:t>Morrison </a:t>
            </a:r>
            <a:r>
              <a:rPr lang="en-US" altLang="en-US" dirty="0" smtClean="0">
                <a:solidFill>
                  <a:srgbClr val="515B53"/>
                </a:solidFill>
              </a:rPr>
              <a:t>Supermarkets</a:t>
            </a:r>
          </a:p>
        </p:txBody>
      </p:sp>
      <p:sp>
        <p:nvSpPr>
          <p:cNvPr id="90117" name="Rectangle 4"/>
          <p:cNvSpPr>
            <a:spLocks noChangeArrowheads="1"/>
          </p:cNvSpPr>
          <p:nvPr/>
        </p:nvSpPr>
        <p:spPr bwMode="auto">
          <a:xfrm>
            <a:off x="251520" y="1260475"/>
            <a:ext cx="7883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763" indent="-4763" eaLnBrk="0" hangingPunct="0">
              <a:defRPr>
                <a:solidFill>
                  <a:srgbClr val="4C5B52"/>
                </a:solidFill>
                <a:latin typeface="Arial" charset="0"/>
                <a:cs typeface="Arial" charset="0"/>
              </a:defRPr>
            </a:lvl1pPr>
            <a:lvl2pPr marL="742950" indent="-285750" eaLnBrk="0" hangingPunct="0">
              <a:buChar char="•"/>
              <a:defRPr>
                <a:solidFill>
                  <a:srgbClr val="4C5B52"/>
                </a:solidFill>
                <a:latin typeface="Arial" charset="0"/>
                <a:cs typeface="Arial" charset="0"/>
              </a:defRPr>
            </a:lvl2pPr>
            <a:lvl3pPr marL="1143000" indent="-228600" eaLnBrk="0" hangingPunct="0">
              <a:buChar char="•"/>
              <a:defRPr>
                <a:solidFill>
                  <a:srgbClr val="4C5B52"/>
                </a:solidFill>
                <a:latin typeface="Arial" charset="0"/>
                <a:cs typeface="Arial" charset="0"/>
              </a:defRPr>
            </a:lvl3pPr>
            <a:lvl4pPr marL="1600200" indent="-228600" eaLnBrk="0" hangingPunct="0">
              <a:buChar char="•"/>
              <a:defRPr>
                <a:solidFill>
                  <a:srgbClr val="4C5B52"/>
                </a:solidFill>
                <a:latin typeface="Arial" charset="0"/>
                <a:cs typeface="Arial" charset="0"/>
              </a:defRPr>
            </a:lvl4pPr>
            <a:lvl5pPr marL="2057400" indent="-228600" eaLnBrk="0" hangingPunct="0">
              <a:buChar char="•"/>
              <a:defRPr>
                <a:solidFill>
                  <a:srgbClr val="4C5B52"/>
                </a:solidFill>
                <a:latin typeface="Arial" charset="0"/>
                <a:cs typeface="Arial" charset="0"/>
              </a:defRPr>
            </a:lvl5pPr>
            <a:lvl6pPr marL="2514600" indent="-228600" eaLnBrk="0" fontAlgn="base" hangingPunct="0">
              <a:spcBef>
                <a:spcPct val="0"/>
              </a:spcBef>
              <a:spcAft>
                <a:spcPct val="0"/>
              </a:spcAft>
              <a:buChar char="•"/>
              <a:defRPr>
                <a:solidFill>
                  <a:srgbClr val="4C5B52"/>
                </a:solidFill>
                <a:latin typeface="Arial" charset="0"/>
                <a:cs typeface="Arial" charset="0"/>
              </a:defRPr>
            </a:lvl6pPr>
            <a:lvl7pPr marL="2971800" indent="-228600" eaLnBrk="0" fontAlgn="base" hangingPunct="0">
              <a:spcBef>
                <a:spcPct val="0"/>
              </a:spcBef>
              <a:spcAft>
                <a:spcPct val="0"/>
              </a:spcAft>
              <a:buChar char="•"/>
              <a:defRPr>
                <a:solidFill>
                  <a:srgbClr val="4C5B52"/>
                </a:solidFill>
                <a:latin typeface="Arial" charset="0"/>
                <a:cs typeface="Arial" charset="0"/>
              </a:defRPr>
            </a:lvl7pPr>
            <a:lvl8pPr marL="3429000" indent="-228600" eaLnBrk="0" fontAlgn="base" hangingPunct="0">
              <a:spcBef>
                <a:spcPct val="0"/>
              </a:spcBef>
              <a:spcAft>
                <a:spcPct val="0"/>
              </a:spcAft>
              <a:buChar char="•"/>
              <a:defRPr>
                <a:solidFill>
                  <a:srgbClr val="4C5B52"/>
                </a:solidFill>
                <a:latin typeface="Arial" charset="0"/>
                <a:cs typeface="Arial" charset="0"/>
              </a:defRPr>
            </a:lvl8pPr>
            <a:lvl9pPr marL="3886200" indent="-228600" eaLnBrk="0" fontAlgn="base" hangingPunct="0">
              <a:spcBef>
                <a:spcPct val="0"/>
              </a:spcBef>
              <a:spcAft>
                <a:spcPct val="0"/>
              </a:spcAft>
              <a:buChar char="•"/>
              <a:defRPr>
                <a:solidFill>
                  <a:srgbClr val="4C5B52"/>
                </a:solidFill>
                <a:latin typeface="Arial" charset="0"/>
                <a:cs typeface="Arial" charset="0"/>
              </a:defRPr>
            </a:lvl9pPr>
          </a:lstStyle>
          <a:p>
            <a:pPr eaLnBrk="1" fontAlgn="base" hangingPunct="1">
              <a:spcBef>
                <a:spcPts val="600"/>
              </a:spcBef>
              <a:spcAft>
                <a:spcPct val="0"/>
              </a:spcAft>
            </a:pPr>
            <a:endParaRPr lang="en-GB" altLang="en-US" dirty="0"/>
          </a:p>
        </p:txBody>
      </p:sp>
      <p:pic>
        <p:nvPicPr>
          <p:cNvPr id="2" name="2014-05-02 Ad.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cstate="print"/>
          <a:stretch>
            <a:fillRect/>
          </a:stretch>
        </p:blipFill>
        <p:spPr>
          <a:xfrm>
            <a:off x="827584" y="1048252"/>
            <a:ext cx="7538111" cy="4240187"/>
          </a:xfrm>
          <a:prstGeom prst="rect">
            <a:avLst/>
          </a:prstGeom>
        </p:spPr>
      </p:pic>
    </p:spTree>
    <p:extLst>
      <p:ext uri="{BB962C8B-B14F-4D97-AF65-F5344CB8AC3E}">
        <p14:creationId xmlns:p14="http://schemas.microsoft.com/office/powerpoint/2010/main" val="536971054"/>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60000" y="360000"/>
            <a:ext cx="8229600" cy="468313"/>
          </a:xfrm>
        </p:spPr>
        <p:txBody>
          <a:bodyPr/>
          <a:lstStyle/>
          <a:p>
            <a:pPr marL="7938" indent="-7938"/>
            <a:r>
              <a:rPr lang="en-GB" dirty="0" smtClean="0"/>
              <a:t>Swizzles </a:t>
            </a:r>
            <a:r>
              <a:rPr lang="en-GB" dirty="0" err="1" smtClean="0"/>
              <a:t>Matlow</a:t>
            </a:r>
            <a:r>
              <a:rPr lang="en-GB" sz="2800" dirty="0" smtClean="0"/>
              <a:t/>
            </a:r>
            <a:br>
              <a:rPr lang="en-GB" sz="2800" dirty="0" smtClean="0"/>
            </a:br>
            <a:r>
              <a:rPr lang="en-GB" sz="2800" dirty="0" smtClean="0"/>
              <a:t/>
            </a:r>
            <a:br>
              <a:rPr lang="en-GB" sz="2800" dirty="0" smtClean="0"/>
            </a:br>
            <a:r>
              <a:rPr lang="en-GB" sz="2800" dirty="0"/>
              <a:t>	</a:t>
            </a:r>
          </a:p>
        </p:txBody>
      </p:sp>
      <p:sp>
        <p:nvSpPr>
          <p:cNvPr id="20483" name="Content Placeholder 2"/>
          <p:cNvSpPr>
            <a:spLocks noGrp="1"/>
          </p:cNvSpPr>
          <p:nvPr>
            <p:ph idx="1"/>
          </p:nvPr>
        </p:nvSpPr>
        <p:spPr>
          <a:xfrm>
            <a:off x="323528" y="1124744"/>
            <a:ext cx="6984775" cy="3312368"/>
          </a:xfrm>
        </p:spPr>
        <p:txBody>
          <a:bodyPr/>
          <a:lstStyle/>
          <a:p>
            <a:endParaRPr lang="en-GB" dirty="0" smtClean="0"/>
          </a:p>
          <a:p>
            <a:endParaRPr lang="en-GB" dirty="0"/>
          </a:p>
          <a:p>
            <a:endParaRPr lang="en-GB" dirty="0"/>
          </a:p>
        </p:txBody>
      </p:sp>
      <p:pic>
        <p:nvPicPr>
          <p:cNvPr id="9" name="Picture 8"/>
          <p:cNvPicPr/>
          <p:nvPr/>
        </p:nvPicPr>
        <p:blipFill rotWithShape="1">
          <a:blip r:embed="rId3" cstate="print"/>
          <a:srcRect l="8843" t="6814" r="51388" b="32892"/>
          <a:stretch/>
        </p:blipFill>
        <p:spPr bwMode="auto">
          <a:xfrm>
            <a:off x="5177628" y="2348880"/>
            <a:ext cx="3303881" cy="2736304"/>
          </a:xfrm>
          <a:prstGeom prst="rect">
            <a:avLst/>
          </a:prstGeom>
          <a:ln>
            <a:noFill/>
          </a:ln>
          <a:effectLst>
            <a:outerShdw blurRad="292100" dist="139700" dir="2700000" algn="tl" rotWithShape="0">
              <a:srgbClr val="333333">
                <a:alpha val="65000"/>
              </a:srgbClr>
            </a:outerShdw>
          </a:effectLst>
        </p:spPr>
      </p:pic>
      <p:pic>
        <p:nvPicPr>
          <p:cNvPr id="5" name="Picture 4"/>
          <p:cNvPicPr/>
          <p:nvPr/>
        </p:nvPicPr>
        <p:blipFill rotWithShape="1">
          <a:blip r:embed="rId4" cstate="print"/>
          <a:srcRect t="11993" r="14624" b="10809"/>
          <a:stretch/>
        </p:blipFill>
        <p:spPr bwMode="auto">
          <a:xfrm>
            <a:off x="3569697" y="476672"/>
            <a:ext cx="4070100" cy="2091804"/>
          </a:xfrm>
          <a:prstGeom prst="rect">
            <a:avLst/>
          </a:prstGeom>
          <a:ln>
            <a:noFill/>
          </a:ln>
          <a:effectLst>
            <a:outerShdw blurRad="292100" dist="139700" dir="2700000" algn="tl" rotWithShape="0">
              <a:srgbClr val="333333">
                <a:alpha val="65000"/>
              </a:srgbClr>
            </a:outerShdw>
          </a:effectLst>
        </p:spPr>
      </p:pic>
      <p:pic>
        <p:nvPicPr>
          <p:cNvPr id="7" name="Picture 6"/>
          <p:cNvPicPr/>
          <p:nvPr/>
        </p:nvPicPr>
        <p:blipFill rotWithShape="1">
          <a:blip r:embed="rId5" cstate="print"/>
          <a:srcRect l="8381" t="7555" r="51387" b="35482"/>
          <a:stretch/>
        </p:blipFill>
        <p:spPr bwMode="auto">
          <a:xfrm>
            <a:off x="550014" y="2348880"/>
            <a:ext cx="3994689" cy="2930078"/>
          </a:xfrm>
          <a:prstGeom prst="rect">
            <a:avLst/>
          </a:prstGeom>
          <a:ln>
            <a:noFill/>
          </a:ln>
          <a:effectLst>
            <a:outerShdw blurRad="292100" dist="139700" dir="2700000" algn="tl" rotWithShape="0">
              <a:srgbClr val="333333">
                <a:alpha val="65000"/>
              </a:srgbClr>
            </a:outerShdw>
          </a:effectLst>
        </p:spPr>
      </p:pic>
      <p:sp>
        <p:nvSpPr>
          <p:cNvPr id="3" name="Oval 2"/>
          <p:cNvSpPr/>
          <p:nvPr/>
        </p:nvSpPr>
        <p:spPr>
          <a:xfrm>
            <a:off x="1051124" y="4434284"/>
            <a:ext cx="3168352" cy="304304"/>
          </a:xfrm>
          <a:prstGeom prst="ellipse">
            <a:avLst/>
          </a:prstGeom>
          <a:no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Footer Placeholder 1"/>
          <p:cNvSpPr txBox="1">
            <a:spLocks/>
          </p:cNvSpPr>
          <p:nvPr/>
        </p:nvSpPr>
        <p:spPr bwMode="auto">
          <a:xfrm>
            <a:off x="4544704" y="6309320"/>
            <a:ext cx="1296144" cy="28803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defPPr>
              <a:defRPr lang="en-GB"/>
            </a:defPPr>
            <a:lvl1pPr algn="l" rtl="0" fontAlgn="base">
              <a:spcBef>
                <a:spcPct val="0"/>
              </a:spcBef>
              <a:spcAft>
                <a:spcPct val="0"/>
              </a:spcAft>
              <a:defRPr sz="1100" kern="1200">
                <a:solidFill>
                  <a:srgbClr val="4C5B52"/>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en-GB" sz="1600" b="1" dirty="0" smtClean="0"/>
              <a:t>#</a:t>
            </a:r>
            <a:r>
              <a:rPr lang="en-GB" sz="1600" b="1" dirty="0" err="1" smtClean="0"/>
              <a:t>adviceam</a:t>
            </a:r>
            <a:endParaRPr lang="en-GB" sz="1600" b="1" dirty="0"/>
          </a:p>
        </p:txBody>
      </p:sp>
    </p:spTree>
    <p:extLst>
      <p:ext uri="{BB962C8B-B14F-4D97-AF65-F5344CB8AC3E}">
        <p14:creationId xmlns:p14="http://schemas.microsoft.com/office/powerpoint/2010/main" val="19930402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360424" y="256159"/>
            <a:ext cx="8028000" cy="864096"/>
          </a:xfrm>
        </p:spPr>
        <p:txBody>
          <a:bodyPr>
            <a:normAutofit/>
          </a:bodyPr>
          <a:lstStyle/>
          <a:p>
            <a:r>
              <a:rPr lang="en-GB" dirty="0" smtClean="0">
                <a:solidFill>
                  <a:srgbClr val="00AE9E"/>
                </a:solidFill>
              </a:rPr>
              <a:t>Prevalence of obesity among children</a:t>
            </a:r>
            <a:r>
              <a:rPr lang="en-GB" dirty="0" smtClean="0"/>
              <a:t/>
            </a:r>
            <a:br>
              <a:rPr lang="en-GB" dirty="0" smtClean="0"/>
            </a:br>
            <a:r>
              <a:rPr lang="en-GB" sz="1800" dirty="0" smtClean="0">
                <a:solidFill>
                  <a:schemeClr val="tx1"/>
                </a:solidFill>
                <a:cs typeface="Arial" pitchFamily="34" charset="0"/>
              </a:rPr>
              <a:t>National Child Measurement Programme 2013/14</a:t>
            </a:r>
            <a:endParaRPr lang="en-US" sz="1800" dirty="0">
              <a:solidFill>
                <a:schemeClr val="tx1"/>
              </a:solidFill>
              <a:cs typeface="Arial" pitchFamily="34" charset="0"/>
            </a:endParaRPr>
          </a:p>
        </p:txBody>
      </p:sp>
      <p:sp>
        <p:nvSpPr>
          <p:cNvPr id="53" name="Rectangle 3"/>
          <p:cNvSpPr>
            <a:spLocks noChangeArrowheads="1"/>
          </p:cNvSpPr>
          <p:nvPr/>
        </p:nvSpPr>
        <p:spPr bwMode="auto">
          <a:xfrm>
            <a:off x="360000" y="1296000"/>
            <a:ext cx="8388424"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Around </a:t>
            </a:r>
            <a:r>
              <a:rPr kumimoji="0" lang="en-GB"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one in ten children in Reception is obese</a:t>
            </a:r>
            <a:r>
              <a:rPr kumimoji="0" lang="en-GB"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(boys 9.9%, girls 9.0%)</a:t>
            </a:r>
            <a:endParaRPr kumimoji="0" lang="en-GB" sz="1100" b="0" i="0" u="none" strike="noStrike" cap="none" normalizeH="0" baseline="0" dirty="0" smtClean="0">
              <a:ln>
                <a:noFill/>
              </a:ln>
              <a:solidFill>
                <a:schemeClr val="tx1"/>
              </a:solidFill>
              <a:effectLst/>
              <a:latin typeface="Arial" pitchFamily="34" charset="0"/>
              <a:cs typeface="Arial" pitchFamily="34" charset="0"/>
            </a:endParaRPr>
          </a:p>
        </p:txBody>
      </p:sp>
      <p:sp>
        <p:nvSpPr>
          <p:cNvPr id="54" name="Rectangle 4"/>
          <p:cNvSpPr>
            <a:spLocks noChangeArrowheads="1"/>
          </p:cNvSpPr>
          <p:nvPr/>
        </p:nvSpPr>
        <p:spPr bwMode="auto">
          <a:xfrm>
            <a:off x="360000" y="3852000"/>
            <a:ext cx="6843092"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Around one in five children in Year 6 is obese</a:t>
            </a:r>
            <a:r>
              <a:rPr kumimoji="0" lang="en-GB"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(boys 20.8%, girls 17.3%)</a:t>
            </a:r>
            <a:endParaRPr kumimoji="0" lang="en-GB"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46" name="Group 147"/>
          <p:cNvGrpSpPr/>
          <p:nvPr/>
        </p:nvGrpSpPr>
        <p:grpSpPr>
          <a:xfrm>
            <a:off x="792000" y="4356000"/>
            <a:ext cx="7560000" cy="972000"/>
            <a:chOff x="179512" y="3140968"/>
            <a:chExt cx="8856984" cy="1345334"/>
          </a:xfrm>
        </p:grpSpPr>
        <p:grpSp>
          <p:nvGrpSpPr>
            <p:cNvPr id="47" name="Group 77"/>
            <p:cNvGrpSpPr/>
            <p:nvPr/>
          </p:nvGrpSpPr>
          <p:grpSpPr>
            <a:xfrm>
              <a:off x="4619537" y="3212976"/>
              <a:ext cx="4416959" cy="1224136"/>
              <a:chOff x="4619537" y="3212976"/>
              <a:chExt cx="4416959" cy="1224136"/>
            </a:xfrm>
          </p:grpSpPr>
          <p:pic>
            <p:nvPicPr>
              <p:cNvPr id="67" name="Picture 2" descr="school, black, two, stick, outline, people, boy, happy"/>
              <p:cNvPicPr>
                <a:picLocks noChangeAspect="1" noChangeArrowheads="1"/>
              </p:cNvPicPr>
              <p:nvPr/>
            </p:nvPicPr>
            <p:blipFill>
              <a:blip r:embed="rId3" cstate="print"/>
              <a:srcRect r="49326"/>
              <a:stretch>
                <a:fillRect/>
              </a:stretch>
            </p:blipFill>
            <p:spPr bwMode="auto">
              <a:xfrm>
                <a:off x="6470737" y="3212976"/>
                <a:ext cx="837567" cy="1224136"/>
              </a:xfrm>
              <a:prstGeom prst="rect">
                <a:avLst/>
              </a:prstGeom>
              <a:noFill/>
            </p:spPr>
          </p:pic>
          <p:pic>
            <p:nvPicPr>
              <p:cNvPr id="68" name="Picture 2" descr="school, black, two, stick, outline, people, boy, happy"/>
              <p:cNvPicPr>
                <a:picLocks noChangeAspect="1" noChangeArrowheads="1"/>
              </p:cNvPicPr>
              <p:nvPr/>
            </p:nvPicPr>
            <p:blipFill>
              <a:blip r:embed="rId3" cstate="print"/>
              <a:srcRect r="49326"/>
              <a:stretch>
                <a:fillRect/>
              </a:stretch>
            </p:blipFill>
            <p:spPr bwMode="auto">
              <a:xfrm>
                <a:off x="5534633" y="3212976"/>
                <a:ext cx="837567" cy="1224136"/>
              </a:xfrm>
              <a:prstGeom prst="rect">
                <a:avLst/>
              </a:prstGeom>
              <a:noFill/>
            </p:spPr>
          </p:pic>
          <p:pic>
            <p:nvPicPr>
              <p:cNvPr id="69" name="Picture 2" descr="school, black, two, stick, outline, people, boy, happy"/>
              <p:cNvPicPr>
                <a:picLocks noChangeAspect="1" noChangeArrowheads="1"/>
              </p:cNvPicPr>
              <p:nvPr/>
            </p:nvPicPr>
            <p:blipFill>
              <a:blip r:embed="rId3" cstate="print"/>
              <a:srcRect r="49326"/>
              <a:stretch>
                <a:fillRect/>
              </a:stretch>
            </p:blipFill>
            <p:spPr bwMode="auto">
              <a:xfrm>
                <a:off x="7334833" y="3212976"/>
                <a:ext cx="837567" cy="1224136"/>
              </a:xfrm>
              <a:prstGeom prst="rect">
                <a:avLst/>
              </a:prstGeom>
              <a:noFill/>
            </p:spPr>
          </p:pic>
          <p:pic>
            <p:nvPicPr>
              <p:cNvPr id="70" name="Picture 2" descr="school, black, two, stick, outline, people, boy, happy"/>
              <p:cNvPicPr>
                <a:picLocks noChangeAspect="1" noChangeArrowheads="1"/>
              </p:cNvPicPr>
              <p:nvPr/>
            </p:nvPicPr>
            <p:blipFill>
              <a:blip r:embed="rId3" cstate="print"/>
              <a:srcRect r="49326"/>
              <a:stretch>
                <a:fillRect/>
              </a:stretch>
            </p:blipFill>
            <p:spPr bwMode="auto">
              <a:xfrm>
                <a:off x="8198929" y="3212976"/>
                <a:ext cx="837567" cy="1224136"/>
              </a:xfrm>
              <a:prstGeom prst="rect">
                <a:avLst/>
              </a:prstGeom>
              <a:noFill/>
            </p:spPr>
          </p:pic>
          <p:pic>
            <p:nvPicPr>
              <p:cNvPr id="71" name="Picture 70" descr="Children3.jpg"/>
              <p:cNvPicPr>
                <a:picLocks noChangeAspect="1"/>
              </p:cNvPicPr>
              <p:nvPr/>
            </p:nvPicPr>
            <p:blipFill>
              <a:blip r:embed="rId4" cstate="print"/>
              <a:srcRect r="61231"/>
              <a:stretch>
                <a:fillRect/>
              </a:stretch>
            </p:blipFill>
            <p:spPr>
              <a:xfrm>
                <a:off x="4619537" y="3212976"/>
                <a:ext cx="816559" cy="1224136"/>
              </a:xfrm>
              <a:prstGeom prst="rect">
                <a:avLst/>
              </a:prstGeom>
            </p:spPr>
          </p:pic>
        </p:grpSp>
        <p:grpSp>
          <p:nvGrpSpPr>
            <p:cNvPr id="48" name="Group 72"/>
            <p:cNvGrpSpPr/>
            <p:nvPr/>
          </p:nvGrpSpPr>
          <p:grpSpPr>
            <a:xfrm>
              <a:off x="179512" y="3140968"/>
              <a:ext cx="4248472" cy="1345334"/>
              <a:chOff x="179512" y="3140968"/>
              <a:chExt cx="4248472" cy="1345334"/>
            </a:xfrm>
          </p:grpSpPr>
          <p:grpSp>
            <p:nvGrpSpPr>
              <p:cNvPr id="49" name="Group 11"/>
              <p:cNvGrpSpPr/>
              <p:nvPr/>
            </p:nvGrpSpPr>
            <p:grpSpPr>
              <a:xfrm>
                <a:off x="1043608" y="3142573"/>
                <a:ext cx="763929" cy="1294539"/>
                <a:chOff x="2555776" y="3284984"/>
                <a:chExt cx="1614739" cy="2736304"/>
              </a:xfrm>
            </p:grpSpPr>
            <p:pic>
              <p:nvPicPr>
                <p:cNvPr id="65" name="Picture 2" descr="school, black, two, stick, outline, people, boy, happy"/>
                <p:cNvPicPr>
                  <a:picLocks noChangeAspect="1" noChangeArrowheads="1"/>
                </p:cNvPicPr>
                <p:nvPr/>
              </p:nvPicPr>
              <p:blipFill>
                <a:blip r:embed="rId5" cstate="print"/>
                <a:srcRect l="56294"/>
                <a:stretch>
                  <a:fillRect/>
                </a:stretch>
              </p:blipFill>
              <p:spPr bwMode="auto">
                <a:xfrm>
                  <a:off x="2555776" y="3284984"/>
                  <a:ext cx="1614739" cy="2736304"/>
                </a:xfrm>
                <a:prstGeom prst="rect">
                  <a:avLst/>
                </a:prstGeom>
                <a:noFill/>
              </p:spPr>
            </p:pic>
            <p:sp>
              <p:nvSpPr>
                <p:cNvPr id="66" name="Isosceles Triangle 65"/>
                <p:cNvSpPr/>
                <p:nvPr/>
              </p:nvSpPr>
              <p:spPr>
                <a:xfrm>
                  <a:off x="2985018" y="4288743"/>
                  <a:ext cx="741909" cy="654626"/>
                </a:xfrm>
                <a:prstGeom prst="triangl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0" name="Group 13"/>
              <p:cNvGrpSpPr/>
              <p:nvPr/>
            </p:nvGrpSpPr>
            <p:grpSpPr>
              <a:xfrm>
                <a:off x="1935863" y="3140968"/>
                <a:ext cx="763929" cy="1294539"/>
                <a:chOff x="2555776" y="3284984"/>
                <a:chExt cx="1614739" cy="2736304"/>
              </a:xfrm>
            </p:grpSpPr>
            <p:pic>
              <p:nvPicPr>
                <p:cNvPr id="63" name="Picture 2" descr="school, black, two, stick, outline, people, boy, happy"/>
                <p:cNvPicPr>
                  <a:picLocks noChangeAspect="1" noChangeArrowheads="1"/>
                </p:cNvPicPr>
                <p:nvPr/>
              </p:nvPicPr>
              <p:blipFill>
                <a:blip r:embed="rId5" cstate="print"/>
                <a:srcRect l="56294"/>
                <a:stretch>
                  <a:fillRect/>
                </a:stretch>
              </p:blipFill>
              <p:spPr bwMode="auto">
                <a:xfrm>
                  <a:off x="2555776" y="3284984"/>
                  <a:ext cx="1614739" cy="2736304"/>
                </a:xfrm>
                <a:prstGeom prst="rect">
                  <a:avLst/>
                </a:prstGeom>
                <a:noFill/>
              </p:spPr>
            </p:pic>
            <p:sp>
              <p:nvSpPr>
                <p:cNvPr id="64" name="Isosceles Triangle 63"/>
                <p:cNvSpPr/>
                <p:nvPr/>
              </p:nvSpPr>
              <p:spPr>
                <a:xfrm>
                  <a:off x="2985018" y="4288743"/>
                  <a:ext cx="741909" cy="654626"/>
                </a:xfrm>
                <a:prstGeom prst="triangl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1" name="Group 13"/>
              <p:cNvGrpSpPr/>
              <p:nvPr/>
            </p:nvGrpSpPr>
            <p:grpSpPr>
              <a:xfrm>
                <a:off x="2799959" y="3142573"/>
                <a:ext cx="763929" cy="1294539"/>
                <a:chOff x="2555776" y="3284984"/>
                <a:chExt cx="1614739" cy="2736304"/>
              </a:xfrm>
            </p:grpSpPr>
            <p:pic>
              <p:nvPicPr>
                <p:cNvPr id="61" name="Picture 2" descr="school, black, two, stick, outline, people, boy, happy"/>
                <p:cNvPicPr>
                  <a:picLocks noChangeAspect="1" noChangeArrowheads="1"/>
                </p:cNvPicPr>
                <p:nvPr/>
              </p:nvPicPr>
              <p:blipFill>
                <a:blip r:embed="rId5" cstate="print"/>
                <a:srcRect l="56294"/>
                <a:stretch>
                  <a:fillRect/>
                </a:stretch>
              </p:blipFill>
              <p:spPr bwMode="auto">
                <a:xfrm>
                  <a:off x="2555776" y="3284984"/>
                  <a:ext cx="1614739" cy="2736304"/>
                </a:xfrm>
                <a:prstGeom prst="rect">
                  <a:avLst/>
                </a:prstGeom>
                <a:noFill/>
              </p:spPr>
            </p:pic>
            <p:sp>
              <p:nvSpPr>
                <p:cNvPr id="62" name="Isosceles Triangle 61"/>
                <p:cNvSpPr/>
                <p:nvPr/>
              </p:nvSpPr>
              <p:spPr>
                <a:xfrm>
                  <a:off x="2985018" y="4288743"/>
                  <a:ext cx="741909" cy="654626"/>
                </a:xfrm>
                <a:prstGeom prst="triangl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5" name="Group 13"/>
              <p:cNvGrpSpPr/>
              <p:nvPr/>
            </p:nvGrpSpPr>
            <p:grpSpPr>
              <a:xfrm>
                <a:off x="3664055" y="3142573"/>
                <a:ext cx="763929" cy="1294539"/>
                <a:chOff x="2555776" y="3284984"/>
                <a:chExt cx="1614739" cy="2736304"/>
              </a:xfrm>
            </p:grpSpPr>
            <p:pic>
              <p:nvPicPr>
                <p:cNvPr id="59" name="Picture 2" descr="school, black, two, stick, outline, people, boy, happy"/>
                <p:cNvPicPr>
                  <a:picLocks noChangeAspect="1" noChangeArrowheads="1"/>
                </p:cNvPicPr>
                <p:nvPr/>
              </p:nvPicPr>
              <p:blipFill>
                <a:blip r:embed="rId5" cstate="print"/>
                <a:srcRect l="56294"/>
                <a:stretch>
                  <a:fillRect/>
                </a:stretch>
              </p:blipFill>
              <p:spPr bwMode="auto">
                <a:xfrm>
                  <a:off x="2555776" y="3284984"/>
                  <a:ext cx="1614739" cy="2736304"/>
                </a:xfrm>
                <a:prstGeom prst="rect">
                  <a:avLst/>
                </a:prstGeom>
                <a:noFill/>
              </p:spPr>
            </p:pic>
            <p:sp>
              <p:nvSpPr>
                <p:cNvPr id="60" name="Isosceles Triangle 59"/>
                <p:cNvSpPr/>
                <p:nvPr/>
              </p:nvSpPr>
              <p:spPr>
                <a:xfrm>
                  <a:off x="2985018" y="4288743"/>
                  <a:ext cx="741909" cy="654626"/>
                </a:xfrm>
                <a:prstGeom prst="triangl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6" name="Group 60"/>
              <p:cNvGrpSpPr/>
              <p:nvPr/>
            </p:nvGrpSpPr>
            <p:grpSpPr>
              <a:xfrm>
                <a:off x="179512" y="3140968"/>
                <a:ext cx="836881" cy="1345334"/>
                <a:chOff x="7164288" y="1124744"/>
                <a:chExt cx="2820368" cy="4533900"/>
              </a:xfrm>
            </p:grpSpPr>
            <p:pic>
              <p:nvPicPr>
                <p:cNvPr id="57" name="Picture 56" descr="Children3.jpg"/>
                <p:cNvPicPr>
                  <a:picLocks noChangeAspect="1"/>
                </p:cNvPicPr>
                <p:nvPr/>
              </p:nvPicPr>
              <p:blipFill>
                <a:blip r:embed="rId6" cstate="print"/>
                <a:srcRect l="44307" r="19539"/>
                <a:stretch>
                  <a:fillRect/>
                </a:stretch>
              </p:blipFill>
              <p:spPr>
                <a:xfrm>
                  <a:off x="7164288" y="1124744"/>
                  <a:ext cx="2820368" cy="4533900"/>
                </a:xfrm>
                <a:prstGeom prst="rect">
                  <a:avLst/>
                </a:prstGeom>
              </p:spPr>
            </p:pic>
            <p:sp>
              <p:nvSpPr>
                <p:cNvPr id="58" name="Isosceles Triangle 57"/>
                <p:cNvSpPr/>
                <p:nvPr/>
              </p:nvSpPr>
              <p:spPr>
                <a:xfrm>
                  <a:off x="7830000" y="2836800"/>
                  <a:ext cx="1259632" cy="1080120"/>
                </a:xfrm>
                <a:prstGeom prst="triangle">
                  <a:avLst/>
                </a:prstGeom>
                <a:solidFill>
                  <a:srgbClr val="00AE9E"/>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grpSp>
        <p:nvGrpSpPr>
          <p:cNvPr id="94" name="Group 93"/>
          <p:cNvGrpSpPr/>
          <p:nvPr/>
        </p:nvGrpSpPr>
        <p:grpSpPr>
          <a:xfrm>
            <a:off x="1191964" y="1736563"/>
            <a:ext cx="6931506" cy="1944204"/>
            <a:chOff x="827584" y="1867649"/>
            <a:chExt cx="6971120" cy="2180627"/>
          </a:xfrm>
        </p:grpSpPr>
        <p:grpSp>
          <p:nvGrpSpPr>
            <p:cNvPr id="87" name="Group 86"/>
            <p:cNvGrpSpPr/>
            <p:nvPr/>
          </p:nvGrpSpPr>
          <p:grpSpPr>
            <a:xfrm>
              <a:off x="899596" y="1867649"/>
              <a:ext cx="6840756" cy="1076267"/>
              <a:chOff x="107508" y="1867649"/>
              <a:chExt cx="6840756" cy="1076267"/>
            </a:xfrm>
          </p:grpSpPr>
          <p:grpSp>
            <p:nvGrpSpPr>
              <p:cNvPr id="13" name="Group 11"/>
              <p:cNvGrpSpPr/>
              <p:nvPr/>
            </p:nvGrpSpPr>
            <p:grpSpPr>
              <a:xfrm>
                <a:off x="798783" y="1868933"/>
                <a:ext cx="611142" cy="1035631"/>
                <a:chOff x="2555776" y="3284984"/>
                <a:chExt cx="1614739" cy="2736304"/>
              </a:xfrm>
            </p:grpSpPr>
            <p:pic>
              <p:nvPicPr>
                <p:cNvPr id="164" name="Picture 2" descr="school, black, two, stick, outline, people, boy, happy"/>
                <p:cNvPicPr>
                  <a:picLocks noChangeAspect="1" noChangeArrowheads="1"/>
                </p:cNvPicPr>
                <p:nvPr/>
              </p:nvPicPr>
              <p:blipFill>
                <a:blip r:embed="rId5" cstate="print"/>
                <a:srcRect l="56294"/>
                <a:stretch>
                  <a:fillRect/>
                </a:stretch>
              </p:blipFill>
              <p:spPr bwMode="auto">
                <a:xfrm>
                  <a:off x="2555776" y="3284984"/>
                  <a:ext cx="1614739" cy="2736304"/>
                </a:xfrm>
                <a:prstGeom prst="rect">
                  <a:avLst/>
                </a:prstGeom>
                <a:noFill/>
              </p:spPr>
            </p:pic>
            <p:sp>
              <p:nvSpPr>
                <p:cNvPr id="165" name="Isosceles Triangle 164"/>
                <p:cNvSpPr/>
                <p:nvPr/>
              </p:nvSpPr>
              <p:spPr>
                <a:xfrm>
                  <a:off x="2985018" y="4288743"/>
                  <a:ext cx="741909" cy="654626"/>
                </a:xfrm>
                <a:prstGeom prst="triangl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a:off x="1512586" y="1867649"/>
                <a:ext cx="611142" cy="1035631"/>
                <a:chOff x="2555776" y="3284984"/>
                <a:chExt cx="1614739" cy="2736304"/>
              </a:xfrm>
            </p:grpSpPr>
            <p:pic>
              <p:nvPicPr>
                <p:cNvPr id="162" name="Picture 2" descr="school, black, two, stick, outline, people, boy, happy"/>
                <p:cNvPicPr>
                  <a:picLocks noChangeAspect="1" noChangeArrowheads="1"/>
                </p:cNvPicPr>
                <p:nvPr/>
              </p:nvPicPr>
              <p:blipFill>
                <a:blip r:embed="rId5" cstate="print"/>
                <a:srcRect l="56294"/>
                <a:stretch>
                  <a:fillRect/>
                </a:stretch>
              </p:blipFill>
              <p:spPr bwMode="auto">
                <a:xfrm>
                  <a:off x="2555776" y="3284984"/>
                  <a:ext cx="1614739" cy="2736304"/>
                </a:xfrm>
                <a:prstGeom prst="rect">
                  <a:avLst/>
                </a:prstGeom>
                <a:noFill/>
              </p:spPr>
            </p:pic>
            <p:sp>
              <p:nvSpPr>
                <p:cNvPr id="163" name="Isosceles Triangle 162"/>
                <p:cNvSpPr/>
                <p:nvPr/>
              </p:nvSpPr>
              <p:spPr>
                <a:xfrm>
                  <a:off x="2985018" y="4288743"/>
                  <a:ext cx="741909" cy="654626"/>
                </a:xfrm>
                <a:prstGeom prst="triangl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5" name="Group 13"/>
              <p:cNvGrpSpPr/>
              <p:nvPr/>
            </p:nvGrpSpPr>
            <p:grpSpPr>
              <a:xfrm>
                <a:off x="2203862" y="1868933"/>
                <a:ext cx="611142" cy="1035631"/>
                <a:chOff x="2555776" y="3284984"/>
                <a:chExt cx="1614739" cy="2736304"/>
              </a:xfrm>
            </p:grpSpPr>
            <p:pic>
              <p:nvPicPr>
                <p:cNvPr id="160" name="Picture 2" descr="school, black, two, stick, outline, people, boy, happy"/>
                <p:cNvPicPr>
                  <a:picLocks noChangeAspect="1" noChangeArrowheads="1"/>
                </p:cNvPicPr>
                <p:nvPr/>
              </p:nvPicPr>
              <p:blipFill>
                <a:blip r:embed="rId5" cstate="print"/>
                <a:srcRect l="56294"/>
                <a:stretch>
                  <a:fillRect/>
                </a:stretch>
              </p:blipFill>
              <p:spPr bwMode="auto">
                <a:xfrm>
                  <a:off x="2555776" y="3284984"/>
                  <a:ext cx="1614739" cy="2736304"/>
                </a:xfrm>
                <a:prstGeom prst="rect">
                  <a:avLst/>
                </a:prstGeom>
                <a:noFill/>
              </p:spPr>
            </p:pic>
            <p:sp>
              <p:nvSpPr>
                <p:cNvPr id="161" name="Isosceles Triangle 160"/>
                <p:cNvSpPr/>
                <p:nvPr/>
              </p:nvSpPr>
              <p:spPr>
                <a:xfrm>
                  <a:off x="2985018" y="4288743"/>
                  <a:ext cx="741909" cy="654626"/>
                </a:xfrm>
                <a:prstGeom prst="triangl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7" name="Group 13"/>
              <p:cNvGrpSpPr/>
              <p:nvPr/>
            </p:nvGrpSpPr>
            <p:grpSpPr>
              <a:xfrm>
                <a:off x="2895137" y="1868933"/>
                <a:ext cx="611142" cy="1035631"/>
                <a:chOff x="2555776" y="3284984"/>
                <a:chExt cx="1614739" cy="2736304"/>
              </a:xfrm>
            </p:grpSpPr>
            <p:pic>
              <p:nvPicPr>
                <p:cNvPr id="158" name="Picture 2" descr="school, black, two, stick, outline, people, boy, happy"/>
                <p:cNvPicPr>
                  <a:picLocks noChangeAspect="1" noChangeArrowheads="1"/>
                </p:cNvPicPr>
                <p:nvPr/>
              </p:nvPicPr>
              <p:blipFill>
                <a:blip r:embed="rId5" cstate="print"/>
                <a:srcRect l="56294"/>
                <a:stretch>
                  <a:fillRect/>
                </a:stretch>
              </p:blipFill>
              <p:spPr bwMode="auto">
                <a:xfrm>
                  <a:off x="2555776" y="3284984"/>
                  <a:ext cx="1614739" cy="2736304"/>
                </a:xfrm>
                <a:prstGeom prst="rect">
                  <a:avLst/>
                </a:prstGeom>
                <a:noFill/>
              </p:spPr>
            </p:pic>
            <p:sp>
              <p:nvSpPr>
                <p:cNvPr id="159" name="Isosceles Triangle 158"/>
                <p:cNvSpPr/>
                <p:nvPr/>
              </p:nvSpPr>
              <p:spPr>
                <a:xfrm>
                  <a:off x="2985018" y="4288743"/>
                  <a:ext cx="741909" cy="654626"/>
                </a:xfrm>
                <a:prstGeom prst="triangl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8" name="Group 60"/>
              <p:cNvGrpSpPr/>
              <p:nvPr/>
            </p:nvGrpSpPr>
            <p:grpSpPr>
              <a:xfrm>
                <a:off x="107508" y="1867649"/>
                <a:ext cx="669503" cy="1076267"/>
                <a:chOff x="7164288" y="1124744"/>
                <a:chExt cx="2820368" cy="4533900"/>
              </a:xfrm>
            </p:grpSpPr>
            <p:pic>
              <p:nvPicPr>
                <p:cNvPr id="156" name="Picture 155" descr="Children3.jpg"/>
                <p:cNvPicPr>
                  <a:picLocks noChangeAspect="1"/>
                </p:cNvPicPr>
                <p:nvPr/>
              </p:nvPicPr>
              <p:blipFill>
                <a:blip r:embed="rId6" cstate="print"/>
                <a:srcRect l="44307" r="19539"/>
                <a:stretch>
                  <a:fillRect/>
                </a:stretch>
              </p:blipFill>
              <p:spPr>
                <a:xfrm>
                  <a:off x="7164288" y="1124744"/>
                  <a:ext cx="2820368" cy="4533900"/>
                </a:xfrm>
                <a:prstGeom prst="rect">
                  <a:avLst/>
                </a:prstGeom>
              </p:spPr>
            </p:pic>
            <p:sp>
              <p:nvSpPr>
                <p:cNvPr id="157" name="Isosceles Triangle 156"/>
                <p:cNvSpPr/>
                <p:nvPr/>
              </p:nvSpPr>
              <p:spPr>
                <a:xfrm>
                  <a:off x="7830000" y="2836800"/>
                  <a:ext cx="1259632" cy="1080120"/>
                </a:xfrm>
                <a:prstGeom prst="triangle">
                  <a:avLst/>
                </a:prstGeom>
                <a:solidFill>
                  <a:srgbClr val="00AE9E"/>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2" name="Group 11"/>
              <p:cNvGrpSpPr/>
              <p:nvPr/>
            </p:nvGrpSpPr>
            <p:grpSpPr>
              <a:xfrm>
                <a:off x="3592696" y="1868400"/>
                <a:ext cx="611142" cy="1035631"/>
                <a:chOff x="2555776" y="3284984"/>
                <a:chExt cx="1614739" cy="2736304"/>
              </a:xfrm>
            </p:grpSpPr>
            <p:pic>
              <p:nvPicPr>
                <p:cNvPr id="73" name="Picture 2" descr="school, black, two, stick, outline, people, boy, happy"/>
                <p:cNvPicPr>
                  <a:picLocks noChangeAspect="1" noChangeArrowheads="1"/>
                </p:cNvPicPr>
                <p:nvPr/>
              </p:nvPicPr>
              <p:blipFill>
                <a:blip r:embed="rId5" cstate="print"/>
                <a:srcRect l="56294"/>
                <a:stretch>
                  <a:fillRect/>
                </a:stretch>
              </p:blipFill>
              <p:spPr bwMode="auto">
                <a:xfrm>
                  <a:off x="2555776" y="3284984"/>
                  <a:ext cx="1614739" cy="2736304"/>
                </a:xfrm>
                <a:prstGeom prst="rect">
                  <a:avLst/>
                </a:prstGeom>
                <a:noFill/>
              </p:spPr>
            </p:pic>
            <p:sp>
              <p:nvSpPr>
                <p:cNvPr id="74" name="Isosceles Triangle 73"/>
                <p:cNvSpPr/>
                <p:nvPr/>
              </p:nvSpPr>
              <p:spPr>
                <a:xfrm>
                  <a:off x="2985018" y="4288743"/>
                  <a:ext cx="741909" cy="654626"/>
                </a:xfrm>
                <a:prstGeom prst="triangl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5" name="Group 74"/>
              <p:cNvGrpSpPr/>
              <p:nvPr/>
            </p:nvGrpSpPr>
            <p:grpSpPr>
              <a:xfrm>
                <a:off x="4306499" y="1868400"/>
                <a:ext cx="611142" cy="1035631"/>
                <a:chOff x="2555776" y="3284984"/>
                <a:chExt cx="1614739" cy="2736304"/>
              </a:xfrm>
            </p:grpSpPr>
            <p:pic>
              <p:nvPicPr>
                <p:cNvPr id="76" name="Picture 2" descr="school, black, two, stick, outline, people, boy, happy"/>
                <p:cNvPicPr>
                  <a:picLocks noChangeAspect="1" noChangeArrowheads="1"/>
                </p:cNvPicPr>
                <p:nvPr/>
              </p:nvPicPr>
              <p:blipFill>
                <a:blip r:embed="rId5" cstate="print"/>
                <a:srcRect l="56294"/>
                <a:stretch>
                  <a:fillRect/>
                </a:stretch>
              </p:blipFill>
              <p:spPr bwMode="auto">
                <a:xfrm>
                  <a:off x="2555776" y="3284984"/>
                  <a:ext cx="1614739" cy="2736304"/>
                </a:xfrm>
                <a:prstGeom prst="rect">
                  <a:avLst/>
                </a:prstGeom>
                <a:noFill/>
              </p:spPr>
            </p:pic>
            <p:sp>
              <p:nvSpPr>
                <p:cNvPr id="77" name="Isosceles Triangle 76"/>
                <p:cNvSpPr/>
                <p:nvPr/>
              </p:nvSpPr>
              <p:spPr>
                <a:xfrm>
                  <a:off x="2985018" y="4288743"/>
                  <a:ext cx="741909" cy="654626"/>
                </a:xfrm>
                <a:prstGeom prst="triangl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8" name="Group 13"/>
              <p:cNvGrpSpPr/>
              <p:nvPr/>
            </p:nvGrpSpPr>
            <p:grpSpPr>
              <a:xfrm>
                <a:off x="4997775" y="1868400"/>
                <a:ext cx="611142" cy="1035631"/>
                <a:chOff x="2555776" y="3284984"/>
                <a:chExt cx="1614739" cy="2736304"/>
              </a:xfrm>
            </p:grpSpPr>
            <p:pic>
              <p:nvPicPr>
                <p:cNvPr id="79" name="Picture 2" descr="school, black, two, stick, outline, people, boy, happy"/>
                <p:cNvPicPr>
                  <a:picLocks noChangeAspect="1" noChangeArrowheads="1"/>
                </p:cNvPicPr>
                <p:nvPr/>
              </p:nvPicPr>
              <p:blipFill>
                <a:blip r:embed="rId5" cstate="print"/>
                <a:srcRect l="56294"/>
                <a:stretch>
                  <a:fillRect/>
                </a:stretch>
              </p:blipFill>
              <p:spPr bwMode="auto">
                <a:xfrm>
                  <a:off x="2555776" y="3284984"/>
                  <a:ext cx="1614739" cy="2736304"/>
                </a:xfrm>
                <a:prstGeom prst="rect">
                  <a:avLst/>
                </a:prstGeom>
                <a:noFill/>
              </p:spPr>
            </p:pic>
            <p:sp>
              <p:nvSpPr>
                <p:cNvPr id="80" name="Isosceles Triangle 79"/>
                <p:cNvSpPr/>
                <p:nvPr/>
              </p:nvSpPr>
              <p:spPr>
                <a:xfrm>
                  <a:off x="2985018" y="4288743"/>
                  <a:ext cx="741909" cy="654626"/>
                </a:xfrm>
                <a:prstGeom prst="triangl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1" name="Group 13"/>
              <p:cNvGrpSpPr/>
              <p:nvPr/>
            </p:nvGrpSpPr>
            <p:grpSpPr>
              <a:xfrm>
                <a:off x="5689050" y="1868400"/>
                <a:ext cx="611142" cy="1035631"/>
                <a:chOff x="2555776" y="3284984"/>
                <a:chExt cx="1614739" cy="2736304"/>
              </a:xfrm>
            </p:grpSpPr>
            <p:pic>
              <p:nvPicPr>
                <p:cNvPr id="82" name="Picture 2" descr="school, black, two, stick, outline, people, boy, happy"/>
                <p:cNvPicPr>
                  <a:picLocks noChangeAspect="1" noChangeArrowheads="1"/>
                </p:cNvPicPr>
                <p:nvPr/>
              </p:nvPicPr>
              <p:blipFill>
                <a:blip r:embed="rId5" cstate="print"/>
                <a:srcRect l="56294"/>
                <a:stretch>
                  <a:fillRect/>
                </a:stretch>
              </p:blipFill>
              <p:spPr bwMode="auto">
                <a:xfrm>
                  <a:off x="2555776" y="3284984"/>
                  <a:ext cx="1614739" cy="2736304"/>
                </a:xfrm>
                <a:prstGeom prst="rect">
                  <a:avLst/>
                </a:prstGeom>
                <a:noFill/>
              </p:spPr>
            </p:pic>
            <p:sp>
              <p:nvSpPr>
                <p:cNvPr id="83" name="Isosceles Triangle 82"/>
                <p:cNvSpPr/>
                <p:nvPr/>
              </p:nvSpPr>
              <p:spPr>
                <a:xfrm>
                  <a:off x="2985018" y="4288743"/>
                  <a:ext cx="741909" cy="654626"/>
                </a:xfrm>
                <a:prstGeom prst="triangl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4" name="Group 13"/>
              <p:cNvGrpSpPr/>
              <p:nvPr/>
            </p:nvGrpSpPr>
            <p:grpSpPr>
              <a:xfrm>
                <a:off x="6337122" y="1868400"/>
                <a:ext cx="611142" cy="1035631"/>
                <a:chOff x="2555776" y="3284984"/>
                <a:chExt cx="1614739" cy="2736304"/>
              </a:xfrm>
            </p:grpSpPr>
            <p:pic>
              <p:nvPicPr>
                <p:cNvPr id="85" name="Picture 2" descr="school, black, two, stick, outline, people, boy, happy"/>
                <p:cNvPicPr>
                  <a:picLocks noChangeAspect="1" noChangeArrowheads="1"/>
                </p:cNvPicPr>
                <p:nvPr/>
              </p:nvPicPr>
              <p:blipFill>
                <a:blip r:embed="rId5" cstate="print"/>
                <a:srcRect l="56294"/>
                <a:stretch>
                  <a:fillRect/>
                </a:stretch>
              </p:blipFill>
              <p:spPr bwMode="auto">
                <a:xfrm>
                  <a:off x="2555776" y="3284984"/>
                  <a:ext cx="1614739" cy="2736304"/>
                </a:xfrm>
                <a:prstGeom prst="rect">
                  <a:avLst/>
                </a:prstGeom>
                <a:noFill/>
              </p:spPr>
            </p:pic>
            <p:sp>
              <p:nvSpPr>
                <p:cNvPr id="86" name="Isosceles Triangle 85"/>
                <p:cNvSpPr/>
                <p:nvPr/>
              </p:nvSpPr>
              <p:spPr>
                <a:xfrm>
                  <a:off x="2985018" y="4288743"/>
                  <a:ext cx="741909" cy="654626"/>
                </a:xfrm>
                <a:prstGeom prst="triangl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93" name="Group 92"/>
            <p:cNvGrpSpPr/>
            <p:nvPr/>
          </p:nvGrpSpPr>
          <p:grpSpPr>
            <a:xfrm>
              <a:off x="827584" y="3068960"/>
              <a:ext cx="6971120" cy="979316"/>
              <a:chOff x="179518" y="3068960"/>
              <a:chExt cx="6971120" cy="979316"/>
            </a:xfrm>
          </p:grpSpPr>
          <p:pic>
            <p:nvPicPr>
              <p:cNvPr id="166" name="Picture 2" descr="school, black, two, stick, outline, people, boy, happy"/>
              <p:cNvPicPr>
                <a:picLocks noChangeAspect="1" noChangeArrowheads="1"/>
              </p:cNvPicPr>
              <p:nvPr/>
            </p:nvPicPr>
            <p:blipFill>
              <a:blip r:embed="rId3" cstate="print"/>
              <a:srcRect r="49326"/>
              <a:stretch>
                <a:fillRect/>
              </a:stretch>
            </p:blipFill>
            <p:spPr bwMode="auto">
              <a:xfrm>
                <a:off x="1660474" y="3068967"/>
                <a:ext cx="670052" cy="979309"/>
              </a:xfrm>
              <a:prstGeom prst="rect">
                <a:avLst/>
              </a:prstGeom>
              <a:noFill/>
            </p:spPr>
          </p:pic>
          <p:pic>
            <p:nvPicPr>
              <p:cNvPr id="167" name="Picture 2" descr="school, black, two, stick, outline, people, boy, happy"/>
              <p:cNvPicPr>
                <a:picLocks noChangeAspect="1" noChangeArrowheads="1"/>
              </p:cNvPicPr>
              <p:nvPr/>
            </p:nvPicPr>
            <p:blipFill>
              <a:blip r:embed="rId3" cstate="print"/>
              <a:srcRect r="49326"/>
              <a:stretch>
                <a:fillRect/>
              </a:stretch>
            </p:blipFill>
            <p:spPr bwMode="auto">
              <a:xfrm>
                <a:off x="911593" y="3068967"/>
                <a:ext cx="670052" cy="979309"/>
              </a:xfrm>
              <a:prstGeom prst="rect">
                <a:avLst/>
              </a:prstGeom>
              <a:noFill/>
            </p:spPr>
          </p:pic>
          <p:pic>
            <p:nvPicPr>
              <p:cNvPr id="168" name="Picture 2" descr="school, black, two, stick, outline, people, boy, happy"/>
              <p:cNvPicPr>
                <a:picLocks noChangeAspect="1" noChangeArrowheads="1"/>
              </p:cNvPicPr>
              <p:nvPr/>
            </p:nvPicPr>
            <p:blipFill>
              <a:blip r:embed="rId3" cstate="print"/>
              <a:srcRect r="49326"/>
              <a:stretch>
                <a:fillRect/>
              </a:stretch>
            </p:blipFill>
            <p:spPr bwMode="auto">
              <a:xfrm>
                <a:off x="2351749" y="3068967"/>
                <a:ext cx="670052" cy="979309"/>
              </a:xfrm>
              <a:prstGeom prst="rect">
                <a:avLst/>
              </a:prstGeom>
              <a:noFill/>
            </p:spPr>
          </p:pic>
          <p:pic>
            <p:nvPicPr>
              <p:cNvPr id="169" name="Picture 2" descr="school, black, two, stick, outline, people, boy, happy"/>
              <p:cNvPicPr>
                <a:picLocks noChangeAspect="1" noChangeArrowheads="1"/>
              </p:cNvPicPr>
              <p:nvPr/>
            </p:nvPicPr>
            <p:blipFill>
              <a:blip r:embed="rId3" cstate="print"/>
              <a:srcRect r="49326"/>
              <a:stretch>
                <a:fillRect/>
              </a:stretch>
            </p:blipFill>
            <p:spPr bwMode="auto">
              <a:xfrm>
                <a:off x="3043024" y="3068967"/>
                <a:ext cx="670052" cy="979309"/>
              </a:xfrm>
              <a:prstGeom prst="rect">
                <a:avLst/>
              </a:prstGeom>
              <a:noFill/>
            </p:spPr>
          </p:pic>
          <p:pic>
            <p:nvPicPr>
              <p:cNvPr id="170" name="Picture 169" descr="Children3.jpg"/>
              <p:cNvPicPr>
                <a:picLocks noChangeAspect="1"/>
              </p:cNvPicPr>
              <p:nvPr/>
            </p:nvPicPr>
            <p:blipFill>
              <a:blip r:embed="rId4" cstate="print"/>
              <a:srcRect r="61231"/>
              <a:stretch>
                <a:fillRect/>
              </a:stretch>
            </p:blipFill>
            <p:spPr>
              <a:xfrm>
                <a:off x="179518" y="3068967"/>
                <a:ext cx="653245" cy="979309"/>
              </a:xfrm>
              <a:prstGeom prst="rect">
                <a:avLst/>
              </a:prstGeom>
            </p:spPr>
          </p:pic>
          <p:pic>
            <p:nvPicPr>
              <p:cNvPr id="88" name="Picture 2" descr="school, black, two, stick, outline, people, boy, happy"/>
              <p:cNvPicPr>
                <a:picLocks noChangeAspect="1" noChangeArrowheads="1"/>
              </p:cNvPicPr>
              <p:nvPr/>
            </p:nvPicPr>
            <p:blipFill>
              <a:blip r:embed="rId3" cstate="print"/>
              <a:srcRect r="49326"/>
              <a:stretch>
                <a:fillRect/>
              </a:stretch>
            </p:blipFill>
            <p:spPr bwMode="auto">
              <a:xfrm>
                <a:off x="4427984" y="3068960"/>
                <a:ext cx="670052" cy="979309"/>
              </a:xfrm>
              <a:prstGeom prst="rect">
                <a:avLst/>
              </a:prstGeom>
              <a:noFill/>
            </p:spPr>
          </p:pic>
          <p:pic>
            <p:nvPicPr>
              <p:cNvPr id="89" name="Picture 2" descr="school, black, two, stick, outline, people, boy, happy"/>
              <p:cNvPicPr>
                <a:picLocks noChangeAspect="1" noChangeArrowheads="1"/>
              </p:cNvPicPr>
              <p:nvPr/>
            </p:nvPicPr>
            <p:blipFill>
              <a:blip r:embed="rId3" cstate="print"/>
              <a:srcRect r="49326"/>
              <a:stretch>
                <a:fillRect/>
              </a:stretch>
            </p:blipFill>
            <p:spPr bwMode="auto">
              <a:xfrm>
                <a:off x="3714733" y="3068960"/>
                <a:ext cx="670052" cy="979309"/>
              </a:xfrm>
              <a:prstGeom prst="rect">
                <a:avLst/>
              </a:prstGeom>
              <a:noFill/>
            </p:spPr>
          </p:pic>
          <p:pic>
            <p:nvPicPr>
              <p:cNvPr id="90" name="Picture 2" descr="school, black, two, stick, outline, people, boy, happy"/>
              <p:cNvPicPr>
                <a:picLocks noChangeAspect="1" noChangeArrowheads="1"/>
              </p:cNvPicPr>
              <p:nvPr/>
            </p:nvPicPr>
            <p:blipFill>
              <a:blip r:embed="rId3" cstate="print"/>
              <a:srcRect r="49326"/>
              <a:stretch>
                <a:fillRect/>
              </a:stretch>
            </p:blipFill>
            <p:spPr bwMode="auto">
              <a:xfrm>
                <a:off x="5119259" y="3068960"/>
                <a:ext cx="670052" cy="979309"/>
              </a:xfrm>
              <a:prstGeom prst="rect">
                <a:avLst/>
              </a:prstGeom>
              <a:noFill/>
            </p:spPr>
          </p:pic>
          <p:pic>
            <p:nvPicPr>
              <p:cNvPr id="91" name="Picture 2" descr="school, black, two, stick, outline, people, boy, happy"/>
              <p:cNvPicPr>
                <a:picLocks noChangeAspect="1" noChangeArrowheads="1"/>
              </p:cNvPicPr>
              <p:nvPr/>
            </p:nvPicPr>
            <p:blipFill>
              <a:blip r:embed="rId3" cstate="print"/>
              <a:srcRect r="49326"/>
              <a:stretch>
                <a:fillRect/>
              </a:stretch>
            </p:blipFill>
            <p:spPr bwMode="auto">
              <a:xfrm>
                <a:off x="5810534" y="3068960"/>
                <a:ext cx="670052" cy="979309"/>
              </a:xfrm>
              <a:prstGeom prst="rect">
                <a:avLst/>
              </a:prstGeom>
              <a:noFill/>
            </p:spPr>
          </p:pic>
          <p:pic>
            <p:nvPicPr>
              <p:cNvPr id="92" name="Picture 2" descr="school, black, two, stick, outline, people, boy, happy"/>
              <p:cNvPicPr>
                <a:picLocks noChangeAspect="1" noChangeArrowheads="1"/>
              </p:cNvPicPr>
              <p:nvPr/>
            </p:nvPicPr>
            <p:blipFill>
              <a:blip r:embed="rId3" cstate="print"/>
              <a:srcRect r="49326"/>
              <a:stretch>
                <a:fillRect/>
              </a:stretch>
            </p:blipFill>
            <p:spPr bwMode="auto">
              <a:xfrm>
                <a:off x="6480586" y="3068960"/>
                <a:ext cx="670052" cy="979309"/>
              </a:xfrm>
              <a:prstGeom prst="rect">
                <a:avLst/>
              </a:prstGeom>
              <a:noFill/>
            </p:spPr>
          </p:pic>
        </p:grpSp>
      </p:grpSp>
    </p:spTree>
    <p:extLst>
      <p:ext uri="{BB962C8B-B14F-4D97-AF65-F5344CB8AC3E}">
        <p14:creationId xmlns:p14="http://schemas.microsoft.com/office/powerpoint/2010/main" val="379096173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360000" y="260648"/>
            <a:ext cx="8424936" cy="1052888"/>
          </a:xfrm>
        </p:spPr>
        <p:txBody>
          <a:bodyPr>
            <a:normAutofit/>
          </a:bodyPr>
          <a:lstStyle/>
          <a:p>
            <a:r>
              <a:rPr lang="en-GB" sz="2900" dirty="0" smtClean="0">
                <a:solidFill>
                  <a:srgbClr val="00AE9E"/>
                </a:solidFill>
              </a:rPr>
              <a:t>Trend in the prevalence of obesity</a:t>
            </a:r>
            <a:r>
              <a:rPr lang="en-GB" dirty="0" smtClean="0"/>
              <a:t/>
            </a:r>
            <a:br>
              <a:rPr lang="en-GB" dirty="0" smtClean="0"/>
            </a:br>
            <a:r>
              <a:rPr lang="en-GB" sz="1800" dirty="0" smtClean="0">
                <a:solidFill>
                  <a:schemeClr val="tx1"/>
                </a:solidFill>
                <a:cs typeface="Arial" pitchFamily="34" charset="0"/>
              </a:rPr>
              <a:t>Children aged 2-10 and 11-15 years; Health Survey for England 1995-2013</a:t>
            </a:r>
            <a:endParaRPr lang="en-US" sz="1800" dirty="0">
              <a:solidFill>
                <a:schemeClr val="tx1"/>
              </a:solidFill>
              <a:cs typeface="Arial" pitchFamily="34" charset="0"/>
            </a:endParaRP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341272"/>
            <a:ext cx="7776864" cy="4118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30765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360000" y="288000"/>
            <a:ext cx="6731856" cy="1052888"/>
          </a:xfrm>
        </p:spPr>
        <p:txBody>
          <a:bodyPr>
            <a:normAutofit fontScale="90000"/>
          </a:bodyPr>
          <a:lstStyle/>
          <a:p>
            <a:r>
              <a:rPr lang="en-GB" sz="2900" dirty="0" smtClean="0">
                <a:solidFill>
                  <a:srgbClr val="00AE9E"/>
                </a:solidFill>
              </a:rPr>
              <a:t>Obesity prevalence by deprivation decile</a:t>
            </a:r>
            <a:r>
              <a:rPr lang="en-GB" dirty="0" smtClean="0"/>
              <a:t/>
            </a:r>
            <a:br>
              <a:rPr lang="en-GB" dirty="0" smtClean="0"/>
            </a:br>
            <a:r>
              <a:rPr lang="en-GB" sz="2000" dirty="0" smtClean="0">
                <a:solidFill>
                  <a:schemeClr val="tx1"/>
                </a:solidFill>
                <a:cs typeface="Arial" pitchFamily="34" charset="0"/>
              </a:rPr>
              <a:t>National Child Measurement Programme 2013/14</a:t>
            </a:r>
            <a:endParaRPr lang="en-US" sz="3100" dirty="0">
              <a:solidFill>
                <a:schemeClr val="tx1"/>
              </a:solidFill>
              <a:cs typeface="Arial" pitchFamily="34" charset="0"/>
            </a:endParaRPr>
          </a:p>
        </p:txBody>
      </p:sp>
      <p:sp>
        <p:nvSpPr>
          <p:cNvPr id="5" name="Footer Placeholder 4"/>
          <p:cNvSpPr>
            <a:spLocks noGrp="1"/>
          </p:cNvSpPr>
          <p:nvPr>
            <p:ph type="ftr" sz="quarter" idx="4294967295"/>
          </p:nvPr>
        </p:nvSpPr>
        <p:spPr>
          <a:xfrm>
            <a:off x="360000" y="5184000"/>
            <a:ext cx="3096344" cy="248057"/>
          </a:xfrm>
          <a:prstGeom prst="rect">
            <a:avLst/>
          </a:prstGeom>
        </p:spPr>
        <p:txBody>
          <a:bodyPr/>
          <a:lstStyle/>
          <a:p>
            <a:r>
              <a:rPr lang="en-GB" dirty="0" smtClean="0"/>
              <a:t>Patterns and trends in child obesity</a:t>
            </a:r>
            <a:endParaRPr lang="en-US" dirty="0"/>
          </a:p>
        </p:txBody>
      </p:sp>
      <p:sp>
        <p:nvSpPr>
          <p:cNvPr id="6" name="TextBox 5"/>
          <p:cNvSpPr txBox="1"/>
          <p:nvPr/>
        </p:nvSpPr>
        <p:spPr>
          <a:xfrm>
            <a:off x="4932040" y="5184000"/>
            <a:ext cx="3995936" cy="261610"/>
          </a:xfrm>
          <a:prstGeom prst="rect">
            <a:avLst/>
          </a:prstGeom>
          <a:noFill/>
        </p:spPr>
        <p:txBody>
          <a:bodyPr wrap="square" rtlCol="0">
            <a:spAutoFit/>
          </a:bodyPr>
          <a:lstStyle/>
          <a:p>
            <a:pPr algn="r"/>
            <a:r>
              <a:rPr lang="en-GB" sz="1100" dirty="0" smtClean="0">
                <a:latin typeface="Calibri" pitchFamily="34" charset="0"/>
              </a:rPr>
              <a:t>Child obesity: BMI ≥ 95</a:t>
            </a:r>
            <a:r>
              <a:rPr lang="en-GB" sz="1100" baseline="30000" dirty="0" smtClean="0">
                <a:latin typeface="Calibri" pitchFamily="34" charset="0"/>
              </a:rPr>
              <a:t>th</a:t>
            </a:r>
            <a:r>
              <a:rPr lang="en-GB" sz="1100" dirty="0" smtClean="0">
                <a:latin typeface="Calibri" pitchFamily="34" charset="0"/>
              </a:rPr>
              <a:t> centile of the UK90 growth reference</a:t>
            </a:r>
            <a:endParaRPr lang="en-GB" sz="1100" baseline="30000" dirty="0" smtClean="0">
              <a:latin typeface="Calibri" pitchFamily="34" charset="0"/>
            </a:endParaRP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470" y="1196753"/>
            <a:ext cx="6753598" cy="3816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2572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287338"/>
            <a:ext cx="6734175" cy="765398"/>
          </a:xfrm>
        </p:spPr>
        <p:txBody>
          <a:bodyPr/>
          <a:lstStyle/>
          <a:p>
            <a:r>
              <a:rPr lang="en-GB" dirty="0" smtClean="0"/>
              <a:t>Europe </a:t>
            </a:r>
            <a:r>
              <a:rPr lang="en-GB" dirty="0"/>
              <a:t>o</a:t>
            </a:r>
            <a:r>
              <a:rPr lang="en-GB" dirty="0" smtClean="0"/>
              <a:t>besity </a:t>
            </a:r>
            <a:r>
              <a:rPr lang="en-GB" dirty="0"/>
              <a:t>l</a:t>
            </a:r>
            <a:r>
              <a:rPr lang="en-GB" dirty="0" smtClean="0"/>
              <a:t>eague table</a:t>
            </a:r>
            <a:endParaRPr lang="en-GB" dirty="0"/>
          </a:p>
        </p:txBody>
      </p:sp>
      <p:sp>
        <p:nvSpPr>
          <p:cNvPr id="3" name="Content Placeholder 2"/>
          <p:cNvSpPr>
            <a:spLocks noGrp="1"/>
          </p:cNvSpPr>
          <p:nvPr>
            <p:ph idx="1"/>
          </p:nvPr>
        </p:nvSpPr>
        <p:spPr>
          <a:xfrm>
            <a:off x="358775" y="1080000"/>
            <a:ext cx="6734175" cy="4464496"/>
          </a:xfrm>
        </p:spPr>
        <p:txBody>
          <a:bodyPr>
            <a:normAutofit/>
          </a:bodyPr>
          <a:lstStyle/>
          <a:p>
            <a:r>
              <a:rPr lang="en-GB" b="1" dirty="0" smtClean="0"/>
              <a:t>Adult obesity:</a:t>
            </a:r>
          </a:p>
          <a:p>
            <a:endParaRPr lang="en-GB" dirty="0" smtClean="0"/>
          </a:p>
          <a:p>
            <a:pPr>
              <a:buFont typeface="Arial" panose="020B0604020202020204" pitchFamily="34" charset="0"/>
              <a:buChar char="•"/>
            </a:pPr>
            <a:r>
              <a:rPr lang="en-GB" dirty="0" smtClean="0"/>
              <a:t>UK: 24.9% </a:t>
            </a:r>
          </a:p>
          <a:p>
            <a:pPr>
              <a:buFont typeface="Arial" panose="020B0604020202020204" pitchFamily="34" charset="0"/>
              <a:buChar char="•"/>
            </a:pPr>
            <a:r>
              <a:rPr lang="en-GB" dirty="0" smtClean="0"/>
              <a:t>Ireland: 24.5% </a:t>
            </a:r>
          </a:p>
          <a:p>
            <a:pPr>
              <a:buFont typeface="Arial" panose="020B0604020202020204" pitchFamily="34" charset="0"/>
              <a:buChar char="•"/>
            </a:pPr>
            <a:r>
              <a:rPr lang="en-GB" dirty="0" smtClean="0"/>
              <a:t>Spain: 24.1% </a:t>
            </a:r>
          </a:p>
          <a:p>
            <a:pPr>
              <a:buFont typeface="Arial" panose="020B0604020202020204" pitchFamily="34" charset="0"/>
              <a:buChar char="•"/>
            </a:pPr>
            <a:r>
              <a:rPr lang="en-GB" dirty="0" smtClean="0"/>
              <a:t>Portugal: 21.6% </a:t>
            </a:r>
          </a:p>
          <a:p>
            <a:pPr>
              <a:buFont typeface="Arial" panose="020B0604020202020204" pitchFamily="34" charset="0"/>
              <a:buChar char="•"/>
            </a:pPr>
            <a:r>
              <a:rPr lang="en-GB" dirty="0" smtClean="0"/>
              <a:t>Germany: 21.3% </a:t>
            </a:r>
          </a:p>
          <a:p>
            <a:pPr>
              <a:buFont typeface="Arial" panose="020B0604020202020204" pitchFamily="34" charset="0"/>
              <a:buChar char="•"/>
            </a:pPr>
            <a:r>
              <a:rPr lang="en-GB" dirty="0" smtClean="0"/>
              <a:t>Belgium: 19.1% </a:t>
            </a:r>
          </a:p>
          <a:p>
            <a:pPr>
              <a:buFont typeface="Arial" panose="020B0604020202020204" pitchFamily="34" charset="0"/>
              <a:buChar char="•"/>
            </a:pPr>
            <a:r>
              <a:rPr lang="en-GB" dirty="0" smtClean="0"/>
              <a:t>Austria: 18.3% </a:t>
            </a:r>
          </a:p>
          <a:p>
            <a:pPr>
              <a:buFont typeface="Arial" panose="020B0604020202020204" pitchFamily="34" charset="0"/>
              <a:buChar char="•"/>
            </a:pPr>
            <a:r>
              <a:rPr lang="en-GB" dirty="0" smtClean="0"/>
              <a:t>Italy: 17.2% </a:t>
            </a:r>
          </a:p>
          <a:p>
            <a:pPr>
              <a:buFont typeface="Arial" panose="020B0604020202020204" pitchFamily="34" charset="0"/>
              <a:buChar char="•"/>
            </a:pPr>
            <a:r>
              <a:rPr lang="en-GB" dirty="0" smtClean="0"/>
              <a:t>Sweden: 16.6% </a:t>
            </a:r>
          </a:p>
          <a:p>
            <a:pPr>
              <a:buFont typeface="Arial" panose="020B0604020202020204" pitchFamily="34" charset="0"/>
              <a:buChar char="•"/>
            </a:pPr>
            <a:r>
              <a:rPr lang="en-GB" dirty="0" smtClean="0"/>
              <a:t>France: 15.6% </a:t>
            </a:r>
            <a:endParaRPr lang="en-GB"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7232" y="2564904"/>
            <a:ext cx="1080000" cy="10800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57232" y="4110732"/>
            <a:ext cx="1260000" cy="126000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68144" y="3624316"/>
            <a:ext cx="1080000" cy="1080000"/>
          </a:xfrm>
          <a:prstGeom prst="rect">
            <a:avLst/>
          </a:prstGeom>
        </p:spPr>
      </p:pic>
    </p:spTree>
    <p:extLst>
      <p:ext uri="{BB962C8B-B14F-4D97-AF65-F5344CB8AC3E}">
        <p14:creationId xmlns:p14="http://schemas.microsoft.com/office/powerpoint/2010/main" val="16192660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563662"/>
          </a:xfrm>
        </p:spPr>
        <p:txBody>
          <a:bodyPr/>
          <a:lstStyle/>
          <a:p>
            <a:r>
              <a:rPr lang="en-GB" sz="2600" dirty="0" smtClean="0"/>
              <a:t/>
            </a:r>
            <a:br>
              <a:rPr lang="en-GB" sz="2600" dirty="0" smtClean="0"/>
            </a:br>
            <a:r>
              <a:rPr lang="en-GB" sz="2600" dirty="0"/>
              <a:t/>
            </a:r>
            <a:br>
              <a:rPr lang="en-GB" sz="2600" dirty="0"/>
            </a:br>
            <a:r>
              <a:rPr lang="en-GB" sz="2600" dirty="0" smtClean="0"/>
              <a:t/>
            </a:r>
            <a:br>
              <a:rPr lang="en-GB" sz="2600" dirty="0" smtClean="0"/>
            </a:br>
            <a:r>
              <a:rPr lang="en-GB" sz="2600" dirty="0" smtClean="0"/>
              <a:t>Child obesity</a:t>
            </a:r>
            <a:endParaRPr lang="en-GB" sz="2600" dirty="0"/>
          </a:p>
        </p:txBody>
      </p:sp>
      <p:sp>
        <p:nvSpPr>
          <p:cNvPr id="5" name="Text Placeholder 4"/>
          <p:cNvSpPr>
            <a:spLocks noGrp="1"/>
          </p:cNvSpPr>
          <p:nvPr>
            <p:ph type="body" sz="half" idx="2"/>
          </p:nvPr>
        </p:nvSpPr>
        <p:spPr>
          <a:xfrm>
            <a:off x="360000" y="1260000"/>
            <a:ext cx="4752528" cy="3960440"/>
          </a:xfrm>
        </p:spPr>
        <p:txBody>
          <a:bodyPr/>
          <a:lstStyle/>
          <a:p>
            <a:pPr marL="288000" indent="-288000">
              <a:buFont typeface="Arial" pitchFamily="34" charset="0"/>
              <a:buChar char="•"/>
            </a:pPr>
            <a:r>
              <a:rPr lang="en-GB" sz="1800" dirty="0" smtClean="0"/>
              <a:t>Cause: multi-determined</a:t>
            </a:r>
          </a:p>
          <a:p>
            <a:pPr marL="288000" indent="-288000">
              <a:buFont typeface="Arial" pitchFamily="34" charset="0"/>
              <a:buChar char="•"/>
            </a:pPr>
            <a:endParaRPr lang="en-GB" sz="1800" dirty="0"/>
          </a:p>
          <a:p>
            <a:pPr marL="288000" indent="-288000">
              <a:buFont typeface="Arial" pitchFamily="34" charset="0"/>
              <a:buChar char="•"/>
            </a:pPr>
            <a:r>
              <a:rPr lang="en-GB" sz="1800" dirty="0" smtClean="0"/>
              <a:t>Solutions: </a:t>
            </a:r>
            <a:r>
              <a:rPr lang="en-GB" sz="1800" dirty="0"/>
              <a:t>multi-faceted</a:t>
            </a:r>
          </a:p>
          <a:p>
            <a:pPr>
              <a:buFont typeface="Arial" pitchFamily="34" charset="0"/>
              <a:buChar char="•"/>
            </a:pPr>
            <a:endParaRPr lang="en-GB" sz="1800" dirty="0"/>
          </a:p>
          <a:p>
            <a:pPr marL="285750" indent="-285750">
              <a:buFont typeface="Arial" pitchFamily="34" charset="0"/>
              <a:buChar char="•"/>
            </a:pPr>
            <a:r>
              <a:rPr lang="en-GB" sz="1800" dirty="0"/>
              <a:t>Key lifestyle </a:t>
            </a:r>
            <a:r>
              <a:rPr lang="en-GB" sz="1800" dirty="0" smtClean="0"/>
              <a:t>changes</a:t>
            </a:r>
          </a:p>
          <a:p>
            <a:pPr marL="285750" indent="-285750">
              <a:buFont typeface="Arial" pitchFamily="34" charset="0"/>
              <a:buChar char="•"/>
            </a:pPr>
            <a:endParaRPr lang="en-GB" sz="1800" dirty="0"/>
          </a:p>
          <a:p>
            <a:pPr marL="285750" indent="-285750">
              <a:buFont typeface="Arial" pitchFamily="34" charset="0"/>
              <a:buChar char="•"/>
            </a:pPr>
            <a:r>
              <a:rPr lang="en-GB" sz="1800" dirty="0"/>
              <a:t>Key responsibility: parents, schools and food manufacturers</a:t>
            </a:r>
          </a:p>
          <a:p>
            <a:pPr marL="285750" indent="-285750">
              <a:buFont typeface="Arial" pitchFamily="34" charset="0"/>
              <a:buChar char="•"/>
            </a:pPr>
            <a:endParaRPr lang="en-GB" sz="1800" dirty="0"/>
          </a:p>
          <a:p>
            <a:pPr marL="285750" indent="-285750">
              <a:buFont typeface="Arial" pitchFamily="34" charset="0"/>
              <a:buChar char="•"/>
            </a:pPr>
            <a:r>
              <a:rPr lang="en-GB" sz="1800" dirty="0"/>
              <a:t>Secondary responsibility: government, media, supermarkets, broadcasters</a:t>
            </a:r>
          </a:p>
          <a:p>
            <a:pPr marL="285750" indent="-285750">
              <a:buFont typeface="Arial" pitchFamily="34" charset="0"/>
              <a:buChar char="•"/>
            </a:pPr>
            <a:endParaRPr lang="en-GB" sz="1800" dirty="0"/>
          </a:p>
          <a:p>
            <a:pPr marL="285750" indent="-285750">
              <a:buFont typeface="Arial" pitchFamily="34" charset="0"/>
              <a:buChar char="•"/>
            </a:pPr>
            <a:r>
              <a:rPr lang="en-GB" sz="1800" dirty="0"/>
              <a:t>TV </a:t>
            </a:r>
            <a:r>
              <a:rPr lang="en-GB" sz="1800" dirty="0" smtClean="0"/>
              <a:t>ads: a small </a:t>
            </a:r>
            <a:r>
              <a:rPr lang="en-GB" sz="1800" dirty="0"/>
              <a:t>part of a larger social issue</a:t>
            </a:r>
            <a:r>
              <a:rPr lang="en-GB" sz="1800" b="1" dirty="0"/>
              <a:t> </a:t>
            </a:r>
            <a:endParaRPr lang="en-GB" sz="1800" dirty="0"/>
          </a:p>
        </p:txBody>
      </p:sp>
      <p:pic>
        <p:nvPicPr>
          <p:cNvPr id="7" name="irc_mi" descr="https://media.licdn.com/mpr/mpr/p/8/005/087/0ea/23f38fd.jp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5580112" y="1340768"/>
            <a:ext cx="2520280" cy="2304256"/>
          </a:xfrm>
          <a:prstGeom prst="rect">
            <a:avLst/>
          </a:prstGeom>
          <a:noFill/>
          <a:ln>
            <a:noFill/>
          </a:ln>
        </p:spPr>
      </p:pic>
    </p:spTree>
    <p:extLst>
      <p:ext uri="{BB962C8B-B14F-4D97-AF65-F5344CB8AC3E}">
        <p14:creationId xmlns:p14="http://schemas.microsoft.com/office/powerpoint/2010/main" val="7793068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0000" y="468000"/>
            <a:ext cx="8568464" cy="5040560"/>
          </a:xfrm>
        </p:spPr>
        <p:txBody>
          <a:bodyPr/>
          <a:lstStyle/>
          <a:p>
            <a:pPr indent="0">
              <a:spcBef>
                <a:spcPts val="0"/>
              </a:spcBef>
            </a:pPr>
            <a:r>
              <a:rPr lang="en-GB" b="1" dirty="0" smtClean="0"/>
              <a:t>Children’s food preferences: </a:t>
            </a:r>
          </a:p>
          <a:p>
            <a:pPr marL="628650" indent="-285750">
              <a:spcBef>
                <a:spcPts val="0"/>
              </a:spcBef>
              <a:buFont typeface="Arial" panose="020B0604020202020204" pitchFamily="34" charset="0"/>
              <a:buChar char="•"/>
            </a:pPr>
            <a:endParaRPr lang="en-GB" dirty="0" smtClean="0"/>
          </a:p>
          <a:p>
            <a:pPr marL="628650" indent="-285750">
              <a:spcBef>
                <a:spcPts val="0"/>
              </a:spcBef>
              <a:buFont typeface="Arial" panose="020B0604020202020204" pitchFamily="34" charset="0"/>
              <a:buChar char="•"/>
            </a:pPr>
            <a:r>
              <a:rPr lang="en-GB" dirty="0" smtClean="0"/>
              <a:t>Mainly: tastes, </a:t>
            </a:r>
            <a:r>
              <a:rPr lang="en-GB" dirty="0"/>
              <a:t>price, </a:t>
            </a:r>
            <a:r>
              <a:rPr lang="en-GB" dirty="0" smtClean="0"/>
              <a:t>familiarity and convenience</a:t>
            </a:r>
          </a:p>
          <a:p>
            <a:pPr indent="0">
              <a:spcBef>
                <a:spcPts val="0"/>
              </a:spcBef>
            </a:pPr>
            <a:endParaRPr lang="en-GB" b="1" dirty="0"/>
          </a:p>
          <a:p>
            <a:pPr indent="0">
              <a:spcBef>
                <a:spcPts val="0"/>
              </a:spcBef>
            </a:pPr>
            <a:endParaRPr lang="en-GB" b="1" dirty="0" smtClean="0"/>
          </a:p>
          <a:p>
            <a:pPr indent="0">
              <a:spcBef>
                <a:spcPts val="0"/>
              </a:spcBef>
            </a:pPr>
            <a:r>
              <a:rPr lang="en-GB" b="1" dirty="0" smtClean="0"/>
              <a:t>Children’s viewing behaviour:</a:t>
            </a:r>
            <a:endParaRPr lang="en-GB" dirty="0" smtClean="0"/>
          </a:p>
          <a:p>
            <a:pPr indent="0">
              <a:spcBef>
                <a:spcPts val="0"/>
              </a:spcBef>
            </a:pPr>
            <a:endParaRPr lang="en-GB" dirty="0" smtClean="0"/>
          </a:p>
          <a:p>
            <a:pPr marL="628650" indent="-285750">
              <a:spcBef>
                <a:spcPts val="0"/>
              </a:spcBef>
              <a:buFont typeface="Arial" panose="020B0604020202020204" pitchFamily="34" charset="0"/>
              <a:buChar char="•"/>
            </a:pPr>
            <a:r>
              <a:rPr lang="en-GB" dirty="0" smtClean="0"/>
              <a:t>20% of TV ads for food ‘High in Fat, Salt or Sugar’</a:t>
            </a:r>
            <a:endParaRPr lang="en-GB" dirty="0"/>
          </a:p>
          <a:p>
            <a:pPr marL="628650" indent="-285750">
              <a:spcBef>
                <a:spcPts val="0"/>
              </a:spcBef>
              <a:buFont typeface="Arial" panose="020B0604020202020204" pitchFamily="34" charset="0"/>
              <a:buChar char="•"/>
            </a:pPr>
            <a:endParaRPr lang="en-GB" b="1" dirty="0" smtClean="0"/>
          </a:p>
          <a:p>
            <a:pPr indent="0">
              <a:spcBef>
                <a:spcPts val="0"/>
              </a:spcBef>
            </a:pPr>
            <a:endParaRPr lang="en-GB" b="1" dirty="0" smtClean="0"/>
          </a:p>
          <a:p>
            <a:pPr indent="0">
              <a:spcBef>
                <a:spcPts val="0"/>
              </a:spcBef>
            </a:pPr>
            <a:r>
              <a:rPr lang="en-GB" b="1" dirty="0" smtClean="0"/>
              <a:t>Parents’ views on regulation:</a:t>
            </a:r>
            <a:endParaRPr lang="en-GB" b="1" dirty="0"/>
          </a:p>
          <a:p>
            <a:pPr marL="285750" indent="0">
              <a:spcBef>
                <a:spcPts val="0"/>
              </a:spcBef>
            </a:pPr>
            <a:endParaRPr lang="en-GB" dirty="0" smtClean="0"/>
          </a:p>
          <a:p>
            <a:pPr marL="571500" indent="-285750">
              <a:spcBef>
                <a:spcPts val="0"/>
              </a:spcBef>
              <a:buFont typeface="Arial" panose="020B0604020202020204" pitchFamily="34" charset="0"/>
              <a:buChar char="•"/>
            </a:pPr>
            <a:r>
              <a:rPr lang="en-GB" dirty="0" smtClean="0"/>
              <a:t>Objected to misleading health claims, use of celebrities or cartoon characters: wanted targeted scheduling restrictions (kids programmes)</a:t>
            </a:r>
            <a:endParaRPr lang="en-GB" dirty="0"/>
          </a:p>
          <a:p>
            <a:pPr marL="628650" indent="-285750">
              <a:spcBef>
                <a:spcPts val="0"/>
              </a:spcBef>
              <a:buFont typeface="Arial" panose="020B0604020202020204" pitchFamily="34" charset="0"/>
              <a:buChar char="•"/>
            </a:pPr>
            <a:endParaRPr lang="en-GB" dirty="0"/>
          </a:p>
          <a:p>
            <a:pPr indent="0">
              <a:spcBef>
                <a:spcPts val="0"/>
              </a:spcBef>
            </a:pPr>
            <a:r>
              <a:rPr lang="en-GB" b="1" dirty="0" smtClean="0"/>
              <a:t>Economic </a:t>
            </a:r>
            <a:r>
              <a:rPr lang="en-GB" b="1" dirty="0"/>
              <a:t>impact:</a:t>
            </a:r>
          </a:p>
          <a:p>
            <a:pPr marL="571500" indent="-285750">
              <a:spcBef>
                <a:spcPts val="0"/>
              </a:spcBef>
              <a:buFont typeface="Arial" panose="020B0604020202020204" pitchFamily="34" charset="0"/>
              <a:buChar char="•"/>
            </a:pPr>
            <a:endParaRPr lang="en-GB" dirty="0" smtClean="0"/>
          </a:p>
          <a:p>
            <a:pPr marL="571500" indent="-285750">
              <a:spcBef>
                <a:spcPts val="0"/>
              </a:spcBef>
              <a:buFont typeface="Arial" panose="020B0604020202020204" pitchFamily="34" charset="0"/>
              <a:buChar char="•"/>
            </a:pPr>
            <a:r>
              <a:rPr lang="en-GB" dirty="0" smtClean="0"/>
              <a:t>A </a:t>
            </a:r>
            <a:r>
              <a:rPr lang="en-GB" dirty="0"/>
              <a:t>ban </a:t>
            </a:r>
            <a:r>
              <a:rPr lang="en-GB" dirty="0" smtClean="0"/>
              <a:t>pre-21:00Hrs</a:t>
            </a:r>
            <a:r>
              <a:rPr lang="en-GB" dirty="0"/>
              <a:t>: loss of £240 million to broadcasters </a:t>
            </a:r>
            <a:r>
              <a:rPr lang="en-GB" dirty="0" smtClean="0"/>
              <a:t>v £</a:t>
            </a:r>
            <a:r>
              <a:rPr lang="en-GB" dirty="0"/>
              <a:t>50-990 </a:t>
            </a:r>
            <a:r>
              <a:rPr lang="en-GB" dirty="0" smtClean="0"/>
              <a:t>million</a:t>
            </a:r>
            <a:endParaRPr lang="en-GB"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332656"/>
            <a:ext cx="1260000" cy="1260000"/>
          </a:xfrm>
          <a:prstGeom prst="rect">
            <a:avLst/>
          </a:prstGeom>
        </p:spPr>
      </p:pic>
    </p:spTree>
    <p:extLst>
      <p:ext uri="{BB962C8B-B14F-4D97-AF65-F5344CB8AC3E}">
        <p14:creationId xmlns:p14="http://schemas.microsoft.com/office/powerpoint/2010/main" val="73089642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2192" y="553216"/>
            <a:ext cx="4536231" cy="4908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
          <p:cNvSpPr/>
          <p:nvPr/>
        </p:nvSpPr>
        <p:spPr>
          <a:xfrm>
            <a:off x="6568187" y="3429000"/>
            <a:ext cx="1800288" cy="707886"/>
          </a:xfrm>
          <a:prstGeom prst="rect">
            <a:avLst/>
          </a:prstGeom>
          <a:solidFill>
            <a:schemeClr val="bg1"/>
          </a:solidFill>
        </p:spPr>
        <p:txBody>
          <a:bodyPr wrap="square">
            <a:spAutoFit/>
          </a:bodyPr>
          <a:lstStyle/>
          <a:p>
            <a:pPr lvl="0" algn="ctr"/>
            <a:r>
              <a:rPr lang="en-GB" sz="2000" b="1" dirty="0" smtClean="0"/>
              <a:t>Respecting freedoms</a:t>
            </a:r>
            <a:endParaRPr lang="en-GB" sz="2000" dirty="0"/>
          </a:p>
        </p:txBody>
      </p:sp>
      <p:sp>
        <p:nvSpPr>
          <p:cNvPr id="4" name="Rectangle 3"/>
          <p:cNvSpPr/>
          <p:nvPr/>
        </p:nvSpPr>
        <p:spPr>
          <a:xfrm>
            <a:off x="4031432" y="3501008"/>
            <a:ext cx="1728192" cy="707886"/>
          </a:xfrm>
          <a:prstGeom prst="rect">
            <a:avLst/>
          </a:prstGeom>
        </p:spPr>
        <p:txBody>
          <a:bodyPr wrap="square">
            <a:spAutoFit/>
          </a:bodyPr>
          <a:lstStyle/>
          <a:p>
            <a:pPr lvl="0" algn="ctr"/>
            <a:r>
              <a:rPr lang="en-GB" sz="2000" b="1" dirty="0" smtClean="0"/>
              <a:t>Protecting children</a:t>
            </a:r>
            <a:endParaRPr lang="en-GB" sz="2000" dirty="0"/>
          </a:p>
        </p:txBody>
      </p:sp>
      <p:sp>
        <p:nvSpPr>
          <p:cNvPr id="2" name="Rectangle 1"/>
          <p:cNvSpPr/>
          <p:nvPr/>
        </p:nvSpPr>
        <p:spPr>
          <a:xfrm>
            <a:off x="323528" y="332656"/>
            <a:ext cx="3707904" cy="1723549"/>
          </a:xfrm>
          <a:prstGeom prst="rect">
            <a:avLst/>
          </a:prstGeom>
        </p:spPr>
        <p:txBody>
          <a:bodyPr wrap="square">
            <a:spAutoFit/>
          </a:bodyPr>
          <a:lstStyle/>
          <a:p>
            <a:r>
              <a:rPr lang="en-GB" sz="2600" b="1" dirty="0"/>
              <a:t>Protecting </a:t>
            </a:r>
            <a:r>
              <a:rPr lang="en-GB" sz="2600" b="1" dirty="0" smtClean="0"/>
              <a:t>Children:</a:t>
            </a:r>
          </a:p>
          <a:p>
            <a:pPr lvl="0"/>
            <a:endParaRPr lang="en-GB" sz="2000" dirty="0" smtClean="0"/>
          </a:p>
          <a:p>
            <a:pPr lvl="0"/>
            <a:r>
              <a:rPr lang="en-GB" sz="2000" dirty="0" smtClean="0"/>
              <a:t>To help </a:t>
            </a:r>
            <a:r>
              <a:rPr lang="en-GB" sz="2000" dirty="0"/>
              <a:t>change the nature and balance of food and soft drink advertising to children. </a:t>
            </a:r>
            <a:r>
              <a:rPr lang="en-GB" sz="2000" b="1" dirty="0"/>
              <a:t> </a:t>
            </a:r>
            <a:endParaRPr lang="en-GB" sz="2000" b="1" dirty="0" smtClean="0"/>
          </a:p>
        </p:txBody>
      </p:sp>
    </p:spTree>
    <p:extLst>
      <p:ext uri="{BB962C8B-B14F-4D97-AF65-F5344CB8AC3E}">
        <p14:creationId xmlns:p14="http://schemas.microsoft.com/office/powerpoint/2010/main" val="97661965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360363" y="360363"/>
            <a:ext cx="7707312" cy="463550"/>
          </a:xfrm>
        </p:spPr>
        <p:txBody>
          <a:bodyPr/>
          <a:lstStyle/>
          <a:p>
            <a:r>
              <a:rPr lang="en-GB" dirty="0" smtClean="0"/>
              <a:t>Foods High in Fat, Salt or Sugar (HFSS)</a:t>
            </a:r>
            <a:endParaRPr lang="en-US" altLang="en-US" dirty="0" smtClean="0">
              <a:solidFill>
                <a:srgbClr val="515B53"/>
              </a:solidFill>
            </a:endParaRPr>
          </a:p>
        </p:txBody>
      </p:sp>
      <p:sp>
        <p:nvSpPr>
          <p:cNvPr id="54275" name="Rectangle 3"/>
          <p:cNvSpPr>
            <a:spLocks noGrp="1" noChangeArrowheads="1"/>
          </p:cNvSpPr>
          <p:nvPr>
            <p:ph type="body" idx="1"/>
          </p:nvPr>
        </p:nvSpPr>
        <p:spPr>
          <a:xfrm>
            <a:off x="323528" y="1052736"/>
            <a:ext cx="7431411" cy="3204939"/>
          </a:xfrm>
        </p:spPr>
        <p:txBody>
          <a:bodyPr/>
          <a:lstStyle/>
          <a:p>
            <a:pPr marL="0" indent="0">
              <a:spcBef>
                <a:spcPts val="1200"/>
              </a:spcBef>
              <a:defRPr/>
            </a:pPr>
            <a:r>
              <a:rPr lang="en-US" dirty="0" smtClean="0"/>
              <a:t>HFSS TV ads </a:t>
            </a:r>
            <a:r>
              <a:rPr lang="en-US" dirty="0"/>
              <a:t>must not:</a:t>
            </a:r>
          </a:p>
          <a:p>
            <a:endParaRPr lang="en-GB" dirty="0"/>
          </a:p>
          <a:p>
            <a:pPr marL="285750" indent="-285750">
              <a:spcBef>
                <a:spcPts val="1200"/>
              </a:spcBef>
              <a:buFont typeface="Arial" pitchFamily="34" charset="0"/>
              <a:buChar char="•"/>
            </a:pPr>
            <a:r>
              <a:rPr lang="en-GB" dirty="0"/>
              <a:t>b</a:t>
            </a:r>
            <a:r>
              <a:rPr lang="en-GB" dirty="0" smtClean="0"/>
              <a:t>e scheduled in TV programmes </a:t>
            </a:r>
            <a:r>
              <a:rPr lang="en-GB" dirty="0"/>
              <a:t>of “particular appeal” to children</a:t>
            </a:r>
          </a:p>
          <a:p>
            <a:pPr marL="285750" indent="-285750">
              <a:spcBef>
                <a:spcPts val="1200"/>
              </a:spcBef>
              <a:buFont typeface="Arial" pitchFamily="34" charset="0"/>
              <a:buChar char="•"/>
            </a:pPr>
            <a:r>
              <a:rPr lang="en-GB" dirty="0" smtClean="0"/>
              <a:t>use licensed </a:t>
            </a:r>
            <a:r>
              <a:rPr lang="en-GB" dirty="0"/>
              <a:t>characters and celebrities popular with children.</a:t>
            </a:r>
          </a:p>
          <a:p>
            <a:pPr marL="285750" indent="-285750">
              <a:spcBef>
                <a:spcPts val="1200"/>
              </a:spcBef>
              <a:buFont typeface="Arial" pitchFamily="34" charset="0"/>
              <a:buChar char="•"/>
            </a:pPr>
            <a:r>
              <a:rPr lang="en-GB" dirty="0" smtClean="0"/>
              <a:t>use promotional </a:t>
            </a:r>
            <a:r>
              <a:rPr lang="en-GB" dirty="0"/>
              <a:t>offers e.g. 2 for the price of </a:t>
            </a:r>
            <a:r>
              <a:rPr lang="en-GB" dirty="0" smtClean="0"/>
              <a:t>1</a:t>
            </a:r>
            <a:endParaRPr lang="en-GB" dirty="0"/>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000" y="4176000"/>
            <a:ext cx="1080000" cy="1080000"/>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39952" y="4176000"/>
            <a:ext cx="1080000" cy="1080000"/>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92000" y="4356000"/>
            <a:ext cx="720000" cy="720000"/>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84168" y="4356000"/>
            <a:ext cx="720000" cy="720000"/>
          </a:xfrm>
          <a:prstGeom prst="rect">
            <a:avLst/>
          </a:prstGeom>
        </p:spPr>
      </p:pic>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4176000"/>
            <a:ext cx="1080000" cy="1080000"/>
          </a:xfrm>
          <a:prstGeom prst="rect">
            <a:avLst/>
          </a:prstGeom>
        </p:spPr>
      </p:pic>
    </p:spTree>
    <p:extLst>
      <p:ext uri="{BB962C8B-B14F-4D97-AF65-F5344CB8AC3E}">
        <p14:creationId xmlns:p14="http://schemas.microsoft.com/office/powerpoint/2010/main" val="57225425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268760"/>
            <a:ext cx="7165553" cy="2736304"/>
          </a:xfrm>
        </p:spPr>
        <p:txBody>
          <a:bodyPr/>
          <a:lstStyle/>
          <a:p>
            <a:pPr>
              <a:buFont typeface="Arial" pitchFamily="34" charset="0"/>
              <a:buChar char="•"/>
            </a:pPr>
            <a:r>
              <a:rPr lang="en-GB" sz="2000" dirty="0" smtClean="0"/>
              <a:t>50</a:t>
            </a:r>
            <a:r>
              <a:rPr lang="en-GB" sz="2000" dirty="0" smtClean="0"/>
              <a:t>+ years: </a:t>
            </a:r>
            <a:r>
              <a:rPr lang="en-GB" sz="2000" dirty="0"/>
              <a:t>independent of government and industry</a:t>
            </a:r>
          </a:p>
          <a:p>
            <a:pPr>
              <a:buFont typeface="Arial" pitchFamily="34" charset="0"/>
              <a:buChar char="•"/>
            </a:pPr>
            <a:endParaRPr lang="en-GB" sz="2000" dirty="0"/>
          </a:p>
          <a:p>
            <a:pPr marL="285750" indent="-285750">
              <a:buFont typeface="Arial" pitchFamily="34" charset="0"/>
              <a:buChar char="•"/>
            </a:pPr>
            <a:r>
              <a:rPr lang="en-GB" sz="2000" dirty="0" smtClean="0"/>
              <a:t>Tackles misleading</a:t>
            </a:r>
            <a:r>
              <a:rPr lang="en-GB" sz="2000" dirty="0"/>
              <a:t>, h</a:t>
            </a:r>
            <a:r>
              <a:rPr lang="en-GB" sz="2000" dirty="0" smtClean="0"/>
              <a:t>armful and offensive ads</a:t>
            </a:r>
          </a:p>
          <a:p>
            <a:pPr marL="285750" indent="-285750">
              <a:buFont typeface="Arial" pitchFamily="34" charset="0"/>
              <a:buChar char="•"/>
            </a:pPr>
            <a:endParaRPr lang="en-GB" sz="2000" dirty="0"/>
          </a:p>
          <a:p>
            <a:pPr marL="285750" indent="-285750">
              <a:buFont typeface="Arial" pitchFamily="34" charset="0"/>
              <a:buChar char="•"/>
            </a:pPr>
            <a:r>
              <a:rPr lang="en-GB" sz="2000" dirty="0" smtClean="0"/>
              <a:t>Complaints from public, industry and campaigning groups</a:t>
            </a:r>
            <a:endParaRPr lang="en-GB" sz="2000" dirty="0"/>
          </a:p>
          <a:p>
            <a:pPr>
              <a:buFont typeface="Arial" pitchFamily="34" charset="0"/>
              <a:buChar char="•"/>
            </a:pPr>
            <a:endParaRPr lang="en-GB" sz="2000" dirty="0"/>
          </a:p>
          <a:p>
            <a:pPr marL="342900" lvl="2" indent="-342900">
              <a:buFont typeface="Arial" pitchFamily="34" charset="0"/>
              <a:buChar char="•"/>
            </a:pPr>
            <a:r>
              <a:rPr lang="en-GB" sz="2000" dirty="0" smtClean="0"/>
              <a:t>UK </a:t>
            </a:r>
            <a:r>
              <a:rPr lang="en-GB" sz="2000" dirty="0"/>
              <a:t>Government: recognises ASA as </a:t>
            </a:r>
            <a:r>
              <a:rPr lang="en-GB" sz="2000" u="sng" dirty="0"/>
              <a:t>first</a:t>
            </a:r>
            <a:r>
              <a:rPr lang="en-GB" sz="2000" dirty="0"/>
              <a:t> line of ad </a:t>
            </a:r>
            <a:r>
              <a:rPr lang="en-GB" sz="2000" dirty="0" smtClean="0"/>
              <a:t>control</a:t>
            </a:r>
            <a:endParaRPr lang="en-GB" dirty="0"/>
          </a:p>
        </p:txBody>
      </p:sp>
      <p:pic>
        <p:nvPicPr>
          <p:cNvPr id="4" name="Picture 3" descr="asa.gif"/>
          <p:cNvPicPr>
            <a:picLocks noChangeAspect="1"/>
          </p:cNvPicPr>
          <p:nvPr/>
        </p:nvPicPr>
        <p:blipFill>
          <a:blip r:embed="rId3" cstate="print"/>
          <a:stretch>
            <a:fillRect/>
          </a:stretch>
        </p:blipFill>
        <p:spPr>
          <a:xfrm>
            <a:off x="360000" y="360000"/>
            <a:ext cx="1073468" cy="477584"/>
          </a:xfrm>
          <a:prstGeom prst="rect">
            <a:avLst/>
          </a:prstGeom>
        </p:spPr>
      </p:pic>
    </p:spTree>
    <p:extLst>
      <p:ext uri="{BB962C8B-B14F-4D97-AF65-F5344CB8AC3E}">
        <p14:creationId xmlns:p14="http://schemas.microsoft.com/office/powerpoint/2010/main" val="40473184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60000" y="360000"/>
            <a:ext cx="8229600" cy="468313"/>
          </a:xfrm>
        </p:spPr>
        <p:txBody>
          <a:bodyPr/>
          <a:lstStyle/>
          <a:p>
            <a:pPr marL="7938" indent="-7938"/>
            <a:r>
              <a:rPr lang="en-GB" dirty="0" smtClean="0"/>
              <a:t>Licensed Characters – Swizzles </a:t>
            </a:r>
            <a:r>
              <a:rPr lang="en-GB" dirty="0" err="1" smtClean="0"/>
              <a:t>Matlow</a:t>
            </a:r>
            <a:endParaRPr lang="en-GB" dirty="0"/>
          </a:p>
        </p:txBody>
      </p:sp>
      <p:sp>
        <p:nvSpPr>
          <p:cNvPr id="20483" name="Content Placeholder 2"/>
          <p:cNvSpPr>
            <a:spLocks noGrp="1"/>
          </p:cNvSpPr>
          <p:nvPr>
            <p:ph idx="1"/>
          </p:nvPr>
        </p:nvSpPr>
        <p:spPr>
          <a:xfrm>
            <a:off x="323528" y="1124744"/>
            <a:ext cx="6984775" cy="3312368"/>
          </a:xfrm>
        </p:spPr>
        <p:txBody>
          <a:bodyPr/>
          <a:lstStyle/>
          <a:p>
            <a:endParaRPr lang="en-GB" dirty="0" smtClean="0"/>
          </a:p>
          <a:p>
            <a:endParaRPr lang="en-GB" dirty="0"/>
          </a:p>
          <a:p>
            <a:endParaRPr lang="en-GB" dirty="0"/>
          </a:p>
        </p:txBody>
      </p:sp>
      <p:sp>
        <p:nvSpPr>
          <p:cNvPr id="8" name="Content Placeholder 2"/>
          <p:cNvSpPr txBox="1">
            <a:spLocks/>
          </p:cNvSpPr>
          <p:nvPr/>
        </p:nvSpPr>
        <p:spPr bwMode="auto">
          <a:xfrm>
            <a:off x="475928" y="1277144"/>
            <a:ext cx="6984775" cy="331236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a:solidFill>
                  <a:srgbClr val="4C5B52"/>
                </a:solidFill>
                <a:latin typeface="+mn-lt"/>
                <a:ea typeface="+mn-ea"/>
                <a:cs typeface="+mn-cs"/>
              </a:defRPr>
            </a:lvl1pPr>
            <a:lvl2pPr marL="266700" indent="-265113" algn="l" rtl="0" eaLnBrk="0" fontAlgn="base" hangingPunct="0">
              <a:spcBef>
                <a:spcPct val="0"/>
              </a:spcBef>
              <a:spcAft>
                <a:spcPct val="0"/>
              </a:spcAft>
              <a:buChar char="•"/>
              <a:defRPr>
                <a:solidFill>
                  <a:srgbClr val="4C5B52"/>
                </a:solidFill>
                <a:latin typeface="+mn-lt"/>
                <a:cs typeface="+mn-cs"/>
              </a:defRPr>
            </a:lvl2pPr>
            <a:lvl3pPr marL="546100" indent="-277813" algn="l" rtl="0" eaLnBrk="0" fontAlgn="base" hangingPunct="0">
              <a:spcBef>
                <a:spcPct val="0"/>
              </a:spcBef>
              <a:spcAft>
                <a:spcPct val="0"/>
              </a:spcAft>
              <a:buChar char="•"/>
              <a:defRPr>
                <a:solidFill>
                  <a:srgbClr val="4C5B52"/>
                </a:solidFill>
                <a:latin typeface="+mn-lt"/>
                <a:cs typeface="+mn-cs"/>
              </a:defRPr>
            </a:lvl3pPr>
            <a:lvl4pPr marL="825500" indent="-277813" algn="l" rtl="0" eaLnBrk="0" fontAlgn="base" hangingPunct="0">
              <a:spcBef>
                <a:spcPct val="0"/>
              </a:spcBef>
              <a:spcAft>
                <a:spcPct val="0"/>
              </a:spcAft>
              <a:buChar char="•"/>
              <a:defRPr>
                <a:solidFill>
                  <a:srgbClr val="4C5B52"/>
                </a:solidFill>
                <a:latin typeface="+mn-lt"/>
                <a:cs typeface="+mn-cs"/>
              </a:defRPr>
            </a:lvl4pPr>
            <a:lvl5pPr marL="1079500" indent="-252413" algn="l" rtl="0" eaLnBrk="0" fontAlgn="base" hangingPunct="0">
              <a:spcBef>
                <a:spcPct val="0"/>
              </a:spcBef>
              <a:spcAft>
                <a:spcPct val="0"/>
              </a:spcAft>
              <a:buChar char="•"/>
              <a:defRPr>
                <a:solidFill>
                  <a:srgbClr val="4C5B52"/>
                </a:solidFill>
                <a:latin typeface="+mn-lt"/>
                <a:cs typeface="+mn-cs"/>
              </a:defRPr>
            </a:lvl5pPr>
            <a:lvl6pPr marL="1536700" indent="-252413" algn="l" rtl="0" eaLnBrk="1" fontAlgn="base" hangingPunct="1">
              <a:spcBef>
                <a:spcPct val="0"/>
              </a:spcBef>
              <a:spcAft>
                <a:spcPct val="0"/>
              </a:spcAft>
              <a:buChar char="•"/>
              <a:defRPr>
                <a:solidFill>
                  <a:srgbClr val="4C5B52"/>
                </a:solidFill>
                <a:latin typeface="+mn-lt"/>
                <a:cs typeface="+mn-cs"/>
              </a:defRPr>
            </a:lvl6pPr>
            <a:lvl7pPr marL="1993900" indent="-252413" algn="l" rtl="0" eaLnBrk="1" fontAlgn="base" hangingPunct="1">
              <a:spcBef>
                <a:spcPct val="0"/>
              </a:spcBef>
              <a:spcAft>
                <a:spcPct val="0"/>
              </a:spcAft>
              <a:buChar char="•"/>
              <a:defRPr>
                <a:solidFill>
                  <a:srgbClr val="4C5B52"/>
                </a:solidFill>
                <a:latin typeface="+mn-lt"/>
                <a:cs typeface="+mn-cs"/>
              </a:defRPr>
            </a:lvl7pPr>
            <a:lvl8pPr marL="2451100" indent="-252413" algn="l" rtl="0" eaLnBrk="1" fontAlgn="base" hangingPunct="1">
              <a:spcBef>
                <a:spcPct val="0"/>
              </a:spcBef>
              <a:spcAft>
                <a:spcPct val="0"/>
              </a:spcAft>
              <a:buChar char="•"/>
              <a:defRPr>
                <a:solidFill>
                  <a:srgbClr val="4C5B52"/>
                </a:solidFill>
                <a:latin typeface="+mn-lt"/>
                <a:cs typeface="+mn-cs"/>
              </a:defRPr>
            </a:lvl8pPr>
            <a:lvl9pPr marL="2908300" indent="-252413" algn="l" rtl="0" eaLnBrk="1" fontAlgn="base" hangingPunct="1">
              <a:spcBef>
                <a:spcPct val="0"/>
              </a:spcBef>
              <a:spcAft>
                <a:spcPct val="0"/>
              </a:spcAft>
              <a:buChar char="•"/>
              <a:defRPr>
                <a:solidFill>
                  <a:srgbClr val="4C5B52"/>
                </a:solidFill>
                <a:latin typeface="+mn-lt"/>
                <a:cs typeface="+mn-cs"/>
              </a:defRPr>
            </a:lvl9pPr>
          </a:lstStyle>
          <a:p>
            <a:endParaRPr lang="en-GB" kern="0" dirty="0"/>
          </a:p>
        </p:txBody>
      </p:sp>
      <p:sp>
        <p:nvSpPr>
          <p:cNvPr id="7" name="Content Placeholder 2"/>
          <p:cNvSpPr txBox="1">
            <a:spLocks/>
          </p:cNvSpPr>
          <p:nvPr/>
        </p:nvSpPr>
        <p:spPr bwMode="auto">
          <a:xfrm>
            <a:off x="628328" y="1429544"/>
            <a:ext cx="6984775" cy="331236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a:solidFill>
                  <a:srgbClr val="4C5B52"/>
                </a:solidFill>
                <a:latin typeface="+mn-lt"/>
                <a:ea typeface="+mn-ea"/>
                <a:cs typeface="+mn-cs"/>
              </a:defRPr>
            </a:lvl1pPr>
            <a:lvl2pPr marL="266700" indent="-265113" algn="l" rtl="0" eaLnBrk="0" fontAlgn="base" hangingPunct="0">
              <a:spcBef>
                <a:spcPct val="0"/>
              </a:spcBef>
              <a:spcAft>
                <a:spcPct val="0"/>
              </a:spcAft>
              <a:buChar char="•"/>
              <a:defRPr>
                <a:solidFill>
                  <a:srgbClr val="4C5B52"/>
                </a:solidFill>
                <a:latin typeface="+mn-lt"/>
                <a:cs typeface="+mn-cs"/>
              </a:defRPr>
            </a:lvl2pPr>
            <a:lvl3pPr marL="546100" indent="-277813" algn="l" rtl="0" eaLnBrk="0" fontAlgn="base" hangingPunct="0">
              <a:spcBef>
                <a:spcPct val="0"/>
              </a:spcBef>
              <a:spcAft>
                <a:spcPct val="0"/>
              </a:spcAft>
              <a:buChar char="•"/>
              <a:defRPr>
                <a:solidFill>
                  <a:srgbClr val="4C5B52"/>
                </a:solidFill>
                <a:latin typeface="+mn-lt"/>
                <a:cs typeface="+mn-cs"/>
              </a:defRPr>
            </a:lvl3pPr>
            <a:lvl4pPr marL="825500" indent="-277813" algn="l" rtl="0" eaLnBrk="0" fontAlgn="base" hangingPunct="0">
              <a:spcBef>
                <a:spcPct val="0"/>
              </a:spcBef>
              <a:spcAft>
                <a:spcPct val="0"/>
              </a:spcAft>
              <a:buChar char="•"/>
              <a:defRPr>
                <a:solidFill>
                  <a:srgbClr val="4C5B52"/>
                </a:solidFill>
                <a:latin typeface="+mn-lt"/>
                <a:cs typeface="+mn-cs"/>
              </a:defRPr>
            </a:lvl4pPr>
            <a:lvl5pPr marL="1079500" indent="-252413" algn="l" rtl="0" eaLnBrk="0" fontAlgn="base" hangingPunct="0">
              <a:spcBef>
                <a:spcPct val="0"/>
              </a:spcBef>
              <a:spcAft>
                <a:spcPct val="0"/>
              </a:spcAft>
              <a:buChar char="•"/>
              <a:defRPr>
                <a:solidFill>
                  <a:srgbClr val="4C5B52"/>
                </a:solidFill>
                <a:latin typeface="+mn-lt"/>
                <a:cs typeface="+mn-cs"/>
              </a:defRPr>
            </a:lvl5pPr>
            <a:lvl6pPr marL="1536700" indent="-252413" algn="l" rtl="0" eaLnBrk="1" fontAlgn="base" hangingPunct="1">
              <a:spcBef>
                <a:spcPct val="0"/>
              </a:spcBef>
              <a:spcAft>
                <a:spcPct val="0"/>
              </a:spcAft>
              <a:buChar char="•"/>
              <a:defRPr>
                <a:solidFill>
                  <a:srgbClr val="4C5B52"/>
                </a:solidFill>
                <a:latin typeface="+mn-lt"/>
                <a:cs typeface="+mn-cs"/>
              </a:defRPr>
            </a:lvl6pPr>
            <a:lvl7pPr marL="1993900" indent="-252413" algn="l" rtl="0" eaLnBrk="1" fontAlgn="base" hangingPunct="1">
              <a:spcBef>
                <a:spcPct val="0"/>
              </a:spcBef>
              <a:spcAft>
                <a:spcPct val="0"/>
              </a:spcAft>
              <a:buChar char="•"/>
              <a:defRPr>
                <a:solidFill>
                  <a:srgbClr val="4C5B52"/>
                </a:solidFill>
                <a:latin typeface="+mn-lt"/>
                <a:cs typeface="+mn-cs"/>
              </a:defRPr>
            </a:lvl7pPr>
            <a:lvl8pPr marL="2451100" indent="-252413" algn="l" rtl="0" eaLnBrk="1" fontAlgn="base" hangingPunct="1">
              <a:spcBef>
                <a:spcPct val="0"/>
              </a:spcBef>
              <a:spcAft>
                <a:spcPct val="0"/>
              </a:spcAft>
              <a:buChar char="•"/>
              <a:defRPr>
                <a:solidFill>
                  <a:srgbClr val="4C5B52"/>
                </a:solidFill>
                <a:latin typeface="+mn-lt"/>
                <a:cs typeface="+mn-cs"/>
              </a:defRPr>
            </a:lvl8pPr>
            <a:lvl9pPr marL="2908300" indent="-252413" algn="l" rtl="0" eaLnBrk="1" fontAlgn="base" hangingPunct="1">
              <a:spcBef>
                <a:spcPct val="0"/>
              </a:spcBef>
              <a:spcAft>
                <a:spcPct val="0"/>
              </a:spcAft>
              <a:buChar char="•"/>
              <a:defRPr>
                <a:solidFill>
                  <a:srgbClr val="4C5B52"/>
                </a:solidFill>
                <a:latin typeface="+mn-lt"/>
                <a:cs typeface="+mn-cs"/>
              </a:defRPr>
            </a:lvl9pPr>
          </a:lstStyle>
          <a:p>
            <a:endParaRPr lang="en-GB" kern="0" smtClean="0"/>
          </a:p>
          <a:p>
            <a:endParaRPr lang="en-GB" kern="0" smtClean="0"/>
          </a:p>
          <a:p>
            <a:endParaRPr lang="en-GB" kern="0" dirty="0"/>
          </a:p>
        </p:txBody>
      </p:sp>
      <p:pic>
        <p:nvPicPr>
          <p:cNvPr id="12" name="Picture 11"/>
          <p:cNvPicPr/>
          <p:nvPr/>
        </p:nvPicPr>
        <p:blipFill rotWithShape="1">
          <a:blip r:embed="rId3" cstate="print"/>
          <a:srcRect l="25798" t="31383" r="30195" b="11393"/>
          <a:stretch/>
        </p:blipFill>
        <p:spPr bwMode="auto">
          <a:xfrm>
            <a:off x="628328" y="1000004"/>
            <a:ext cx="3312368" cy="2194168"/>
          </a:xfrm>
          <a:prstGeom prst="rect">
            <a:avLst/>
          </a:prstGeom>
          <a:ln>
            <a:noFill/>
          </a:ln>
          <a:effectLst>
            <a:outerShdw blurRad="292100" dist="139700" dir="2700000" algn="tl" rotWithShape="0">
              <a:srgbClr val="333333">
                <a:alpha val="65000"/>
              </a:srgbClr>
            </a:outerShdw>
          </a:effectLst>
        </p:spPr>
      </p:pic>
      <p:pic>
        <p:nvPicPr>
          <p:cNvPr id="9" name="Picture 8"/>
          <p:cNvPicPr/>
          <p:nvPr/>
        </p:nvPicPr>
        <p:blipFill rotWithShape="1">
          <a:blip r:embed="rId4" cstate="print"/>
          <a:srcRect l="15641" t="19652" r="17619" b="7545"/>
          <a:stretch/>
        </p:blipFill>
        <p:spPr bwMode="auto">
          <a:xfrm>
            <a:off x="1143880" y="3290512"/>
            <a:ext cx="3526391" cy="2095872"/>
          </a:xfrm>
          <a:prstGeom prst="rect">
            <a:avLst/>
          </a:prstGeom>
          <a:ln>
            <a:noFill/>
          </a:ln>
          <a:effectLst>
            <a:outerShdw blurRad="292100" dist="139700" dir="2700000" algn="tl" rotWithShape="0">
              <a:srgbClr val="333333">
                <a:alpha val="65000"/>
              </a:srgbClr>
            </a:outerShdw>
          </a:effectLst>
        </p:spPr>
      </p:pic>
      <p:pic>
        <p:nvPicPr>
          <p:cNvPr id="13" name="Picture 12"/>
          <p:cNvPicPr/>
          <p:nvPr/>
        </p:nvPicPr>
        <p:blipFill rotWithShape="1">
          <a:blip r:embed="rId5" cstate="print"/>
          <a:srcRect l="19328" t="21980" r="21098" b="7369"/>
          <a:stretch/>
        </p:blipFill>
        <p:spPr bwMode="auto">
          <a:xfrm>
            <a:off x="5496883" y="1000004"/>
            <a:ext cx="2910439" cy="2407760"/>
          </a:xfrm>
          <a:prstGeom prst="rect">
            <a:avLst/>
          </a:prstGeom>
          <a:ln>
            <a:noFill/>
          </a:ln>
          <a:effectLst>
            <a:outerShdw blurRad="292100" dist="139700" dir="2700000" algn="tl" rotWithShape="0">
              <a:srgbClr val="333333">
                <a:alpha val="65000"/>
              </a:srgbClr>
            </a:outerShdw>
          </a:effectLst>
        </p:spPr>
      </p:pic>
      <p:pic>
        <p:nvPicPr>
          <p:cNvPr id="10" name="Picture 9"/>
          <p:cNvPicPr/>
          <p:nvPr/>
        </p:nvPicPr>
        <p:blipFill rotWithShape="1">
          <a:blip r:embed="rId6" cstate="print"/>
          <a:srcRect l="24474" t="34473" r="32584" b="15119"/>
          <a:stretch/>
        </p:blipFill>
        <p:spPr bwMode="auto">
          <a:xfrm>
            <a:off x="5796289" y="3460257"/>
            <a:ext cx="2311625" cy="1926127"/>
          </a:xfrm>
          <a:prstGeom prst="rect">
            <a:avLst/>
          </a:prstGeom>
          <a:ln>
            <a:noFill/>
          </a:ln>
          <a:effectLst>
            <a:outerShdw blurRad="292100" dist="139700" dir="2700000" algn="tl" rotWithShape="0">
              <a:srgbClr val="333333">
                <a:alpha val="65000"/>
              </a:srgbClr>
            </a:outerShdw>
          </a:effectLst>
        </p:spPr>
      </p:pic>
      <p:pic>
        <p:nvPicPr>
          <p:cNvPr id="11" name="Picture 10"/>
          <p:cNvPicPr/>
          <p:nvPr/>
        </p:nvPicPr>
        <p:blipFill rotWithShape="1">
          <a:blip r:embed="rId7" cstate="print"/>
          <a:srcRect l="28763" t="30220" r="33248" b="8525"/>
          <a:stretch/>
        </p:blipFill>
        <p:spPr bwMode="auto">
          <a:xfrm>
            <a:off x="3719400" y="2006979"/>
            <a:ext cx="2601016" cy="2587978"/>
          </a:xfrm>
          <a:prstGeom prst="rect">
            <a:avLst/>
          </a:prstGeom>
          <a:ln>
            <a:noFill/>
          </a:ln>
          <a:effectLst>
            <a:outerShdw blurRad="292100" dist="139700" dir="2700000" algn="tl" rotWithShape="0">
              <a:srgbClr val="333333">
                <a:alpha val="65000"/>
              </a:srgbClr>
            </a:outerShdw>
          </a:effectLst>
        </p:spPr>
      </p:pic>
      <p:sp>
        <p:nvSpPr>
          <p:cNvPr id="14" name="Footer Placeholder 1"/>
          <p:cNvSpPr txBox="1">
            <a:spLocks/>
          </p:cNvSpPr>
          <p:nvPr/>
        </p:nvSpPr>
        <p:spPr bwMode="auto">
          <a:xfrm>
            <a:off x="4544704" y="6309320"/>
            <a:ext cx="1296144" cy="28803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defPPr>
              <a:defRPr lang="en-GB"/>
            </a:defPPr>
            <a:lvl1pPr algn="l" rtl="0" fontAlgn="base">
              <a:spcBef>
                <a:spcPct val="0"/>
              </a:spcBef>
              <a:spcAft>
                <a:spcPct val="0"/>
              </a:spcAft>
              <a:defRPr sz="1100" kern="1200">
                <a:solidFill>
                  <a:srgbClr val="4C5B52"/>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en-GB" sz="1600" b="1" dirty="0" smtClean="0"/>
              <a:t>#</a:t>
            </a:r>
            <a:r>
              <a:rPr lang="en-GB" sz="1600" b="1" dirty="0" err="1" smtClean="0"/>
              <a:t>adviceam</a:t>
            </a:r>
            <a:endParaRPr lang="en-GB" sz="1600" b="1" dirty="0"/>
          </a:p>
        </p:txBody>
      </p:sp>
    </p:spTree>
    <p:extLst>
      <p:ext uri="{BB962C8B-B14F-4D97-AF65-F5344CB8AC3E}">
        <p14:creationId xmlns:p14="http://schemas.microsoft.com/office/powerpoint/2010/main" val="36952462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775" y="287338"/>
            <a:ext cx="4789289" cy="982662"/>
          </a:xfrm>
        </p:spPr>
        <p:txBody>
          <a:bodyPr/>
          <a:lstStyle/>
          <a:p>
            <a:r>
              <a:rPr lang="en-GB" dirty="0"/>
              <a:t>BCAP Guidance on Differentiating HFSS product Advertising from Brand TV ads</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1" y="383506"/>
            <a:ext cx="3371532" cy="4824000"/>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53813233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338421" y="360000"/>
            <a:ext cx="3369483" cy="639762"/>
          </a:xfrm>
        </p:spPr>
        <p:txBody>
          <a:bodyPr/>
          <a:lstStyle/>
          <a:p>
            <a:pPr algn="ctr"/>
            <a:r>
              <a:rPr lang="en-GB" dirty="0" smtClean="0"/>
              <a:t>Products</a:t>
            </a:r>
            <a:endParaRPr lang="en-GB" dirty="0"/>
          </a:p>
        </p:txBody>
      </p:sp>
      <p:sp>
        <p:nvSpPr>
          <p:cNvPr id="7" name="Text Placeholder 6"/>
          <p:cNvSpPr>
            <a:spLocks noGrp="1"/>
          </p:cNvSpPr>
          <p:nvPr>
            <p:ph type="body" sz="quarter" idx="3"/>
          </p:nvPr>
        </p:nvSpPr>
        <p:spPr>
          <a:xfrm>
            <a:off x="4644009" y="360000"/>
            <a:ext cx="3456384" cy="639762"/>
          </a:xfrm>
        </p:spPr>
        <p:txBody>
          <a:bodyPr/>
          <a:lstStyle/>
          <a:p>
            <a:pPr algn="ctr"/>
            <a:r>
              <a:rPr lang="en-GB" dirty="0" smtClean="0"/>
              <a:t>Brands</a:t>
            </a:r>
            <a:endParaRPr lang="en-GB" dirty="0"/>
          </a:p>
        </p:txBody>
      </p:sp>
      <p:pic>
        <p:nvPicPr>
          <p:cNvPr id="2050" name="Picture 2" descr="http://www.designbolts.com/wp-content/uploads/2014/01/Walls-Cobranding-Ice-cream-packaging-2.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1" y="1556792"/>
            <a:ext cx="3240360" cy="2053763"/>
          </a:xfrm>
          <a:prstGeom prst="rect">
            <a:avLst/>
          </a:prstGeom>
          <a:noFill/>
          <a:extLst>
            <a:ext uri="{909E8E84-426E-40DD-AFC4-6F175D3DCCD1}">
              <a14:hiddenFill xmlns:a14="http://schemas.microsoft.com/office/drawing/2010/main">
                <a:solidFill>
                  <a:srgbClr val="FFFFFF"/>
                </a:solidFill>
              </a14:hiddenFill>
            </a:ext>
          </a:extLst>
        </p:spPr>
      </p:pic>
      <p:pic>
        <p:nvPicPr>
          <p:cNvPr id="11" name="Content Placeholder 10" descr="Image result for mcdonalds logo">
            <a:hlinkClick r:id="rId4"/>
          </p:cNvPr>
          <p:cNvPicPr>
            <a:picLocks noGrp="1"/>
          </p:cNvPicPr>
          <p:nvPr>
            <p:ph sz="quarter" idx="4"/>
          </p:nvPr>
        </p:nvPicPr>
        <p:blipFill>
          <a:blip r:embed="rId5">
            <a:extLst>
              <a:ext uri="{28A0092B-C50C-407E-A947-70E740481C1C}">
                <a14:useLocalDpi xmlns:a14="http://schemas.microsoft.com/office/drawing/2010/main" val="0"/>
              </a:ext>
            </a:extLst>
          </a:blip>
          <a:srcRect/>
          <a:stretch>
            <a:fillRect/>
          </a:stretch>
        </p:blipFill>
        <p:spPr bwMode="auto">
          <a:xfrm>
            <a:off x="5382765" y="3068960"/>
            <a:ext cx="2657475" cy="1724025"/>
          </a:xfrm>
          <a:prstGeom prst="rect">
            <a:avLst/>
          </a:prstGeom>
          <a:noFill/>
          <a:ln>
            <a:noFill/>
          </a:ln>
        </p:spPr>
      </p:pic>
      <p:pic>
        <p:nvPicPr>
          <p:cNvPr id="2052" name="Picture 4" descr="https://encrypted-tbn3.gstatic.com/images?q=tbn:ANd9GcR6sVu8XMsv0KibBYHZ-NTesknm_HlroB9h6XrcYUh1IEKEyyjruMPYIY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6016" y="1556792"/>
            <a:ext cx="3990975"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6441" y="3861048"/>
            <a:ext cx="3530600" cy="1487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071557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360363" y="360363"/>
            <a:ext cx="7707312" cy="463550"/>
          </a:xfrm>
        </p:spPr>
        <p:txBody>
          <a:bodyPr/>
          <a:lstStyle/>
          <a:p>
            <a:r>
              <a:rPr lang="en-GB" dirty="0" smtClean="0"/>
              <a:t>Stopping misleading food ads</a:t>
            </a:r>
            <a:endParaRPr lang="en-US" altLang="en-US" dirty="0" smtClean="0">
              <a:solidFill>
                <a:srgbClr val="515B53"/>
              </a:solidFill>
            </a:endParaRPr>
          </a:p>
        </p:txBody>
      </p:sp>
      <p:sp>
        <p:nvSpPr>
          <p:cNvPr id="54275" name="Rectangle 3"/>
          <p:cNvSpPr>
            <a:spLocks noGrp="1" noChangeArrowheads="1"/>
          </p:cNvSpPr>
          <p:nvPr>
            <p:ph type="body" idx="1"/>
          </p:nvPr>
        </p:nvSpPr>
        <p:spPr>
          <a:xfrm>
            <a:off x="360000" y="1080000"/>
            <a:ext cx="7431411" cy="3204939"/>
          </a:xfrm>
        </p:spPr>
        <p:txBody>
          <a:bodyPr/>
          <a:lstStyle/>
          <a:p>
            <a:pPr marL="0" indent="0">
              <a:spcBef>
                <a:spcPts val="1200"/>
              </a:spcBef>
              <a:defRPr/>
            </a:pPr>
            <a:r>
              <a:rPr lang="en-GB" dirty="0"/>
              <a:t>Nutrition and Health Claims </a:t>
            </a:r>
            <a:r>
              <a:rPr lang="en-GB" dirty="0" err="1"/>
              <a:t>Regs</a:t>
            </a:r>
            <a:r>
              <a:rPr lang="en-GB" dirty="0"/>
              <a:t>: EU countries cannot be more </a:t>
            </a:r>
            <a:r>
              <a:rPr lang="en-GB" dirty="0" smtClean="0"/>
              <a:t>strict</a:t>
            </a:r>
          </a:p>
          <a:p>
            <a:pPr marL="0" indent="0">
              <a:spcBef>
                <a:spcPts val="1200"/>
              </a:spcBef>
              <a:defRPr/>
            </a:pPr>
            <a:endParaRPr lang="en-GB" dirty="0"/>
          </a:p>
          <a:p>
            <a:pPr marL="0" indent="0"/>
            <a:r>
              <a:rPr lang="en-GB" dirty="0"/>
              <a:t>Only nutrition claims listed in the </a:t>
            </a:r>
            <a:r>
              <a:rPr lang="en-GB" dirty="0" smtClean="0">
                <a:hlinkClick r:id="rId3"/>
              </a:rPr>
              <a:t>Annex </a:t>
            </a:r>
            <a:r>
              <a:rPr lang="en-GB" dirty="0">
                <a:hlinkClick r:id="rId3"/>
              </a:rPr>
              <a:t>of the EU Regulation </a:t>
            </a:r>
            <a:r>
              <a:rPr lang="en-GB" dirty="0" smtClean="0"/>
              <a:t>may </a:t>
            </a:r>
            <a:r>
              <a:rPr lang="en-GB" dirty="0"/>
              <a:t>be used in marketing communications</a:t>
            </a:r>
            <a:r>
              <a:rPr lang="en-GB" dirty="0" smtClean="0"/>
              <a:t>.</a:t>
            </a:r>
          </a:p>
          <a:p>
            <a:endParaRPr lang="en-GB" dirty="0"/>
          </a:p>
          <a:p>
            <a:pPr marL="0" indent="0"/>
            <a:r>
              <a:rPr lang="en-GB" dirty="0"/>
              <a:t>Only health claims listed as authorised in the </a:t>
            </a:r>
            <a:r>
              <a:rPr lang="en-GB" dirty="0">
                <a:hlinkClick r:id="rId4"/>
              </a:rPr>
              <a:t>EU Register</a:t>
            </a:r>
            <a:r>
              <a:rPr lang="en-GB" dirty="0"/>
              <a:t>, </a:t>
            </a:r>
            <a:r>
              <a:rPr lang="en-GB" dirty="0" smtClean="0"/>
              <a:t>or claims that would have the same meaning to the consumer may </a:t>
            </a:r>
            <a:r>
              <a:rPr lang="en-GB" dirty="0"/>
              <a:t>be used in marketing communications.</a:t>
            </a:r>
          </a:p>
          <a:p>
            <a:pPr marL="0" indent="0">
              <a:spcBef>
                <a:spcPts val="1200"/>
              </a:spcBef>
              <a:defRPr/>
            </a:pPr>
            <a:endParaRPr lang="en-GB" dirty="0" smtClean="0"/>
          </a:p>
          <a:p>
            <a:pPr marL="0" indent="0">
              <a:spcBef>
                <a:spcPts val="1200"/>
              </a:spcBef>
              <a:defRPr/>
            </a:pPr>
            <a:endParaRPr lang="en-GB" dirty="0"/>
          </a:p>
          <a:p>
            <a:pPr marL="0" indent="0">
              <a:spcBef>
                <a:spcPts val="1200"/>
              </a:spcBef>
              <a:defRPr/>
            </a:pPr>
            <a:endParaRPr lang="en-GB" dirty="0"/>
          </a:p>
          <a:p>
            <a:pPr marL="0" indent="0">
              <a:spcBef>
                <a:spcPts val="1200"/>
              </a:spcBef>
              <a:defRPr/>
            </a:pPr>
            <a:endParaRPr lang="en-GB" dirty="0"/>
          </a:p>
          <a:p>
            <a:pPr>
              <a:buFont typeface="Arial" pitchFamily="34" charset="0"/>
              <a:buChar char="•"/>
            </a:pPr>
            <a:endParaRPr lang="en-GB" dirty="0"/>
          </a:p>
        </p:txBody>
      </p:sp>
      <p:pic>
        <p:nvPicPr>
          <p:cNvPr id="88068" name="Picture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55875" y="4343400"/>
            <a:ext cx="719138"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9" name="Picture 2"/>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5650" y="4117975"/>
            <a:ext cx="10795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0" name="Picture 3"/>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24300" y="4164013"/>
            <a:ext cx="10795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1" name="Picture 11"/>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80288" y="4164013"/>
            <a:ext cx="10795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2" name="Picture 1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7400" y="4343400"/>
            <a:ext cx="7207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1395596"/>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358775" y="360000"/>
            <a:ext cx="6734175" cy="982662"/>
          </a:xfrm>
        </p:spPr>
        <p:txBody>
          <a:bodyPr/>
          <a:lstStyle/>
          <a:p>
            <a:r>
              <a:rPr lang="en-GB" sz="2600" dirty="0" smtClean="0"/>
              <a:t>Coca-Cola Great </a:t>
            </a:r>
            <a:r>
              <a:rPr lang="en-GB" sz="2600" dirty="0" smtClean="0"/>
              <a:t>Britain, 2011</a:t>
            </a:r>
            <a:r>
              <a:rPr lang="en-GB" sz="2600" dirty="0" smtClean="0"/>
              <a:t/>
            </a:r>
            <a:br>
              <a:rPr lang="en-GB" sz="2600" dirty="0" smtClean="0"/>
            </a:br>
            <a:r>
              <a:rPr lang="en-GB" sz="1800" dirty="0" smtClean="0"/>
              <a:t/>
            </a:r>
            <a:br>
              <a:rPr lang="en-GB" sz="1800" dirty="0" smtClean="0"/>
            </a:br>
            <a:r>
              <a:rPr lang="en-GB" sz="1800" dirty="0" smtClean="0"/>
              <a:t>“Delicious and nutritious”</a:t>
            </a:r>
            <a:r>
              <a:rPr lang="en-GB" sz="2600" dirty="0" smtClean="0"/>
              <a:t/>
            </a:r>
            <a:br>
              <a:rPr lang="en-GB" sz="2600" dirty="0" smtClean="0"/>
            </a:br>
            <a:endParaRPr lang="en-GB" sz="2600" dirty="0" smtClean="0"/>
          </a:p>
        </p:txBody>
      </p:sp>
      <p:pic>
        <p:nvPicPr>
          <p:cNvPr id="24579" name="Picture 2"/>
          <p:cNvPicPr>
            <a:picLocks noGrp="1" noChangeAspect="1" noChangeArrowheads="1"/>
          </p:cNvPicPr>
          <p:nvPr>
            <p:ph idx="1"/>
          </p:nvPr>
        </p:nvPicPr>
        <p:blipFill>
          <a:blip r:embed="rId3" cstate="print"/>
          <a:srcRect/>
          <a:stretch>
            <a:fillRect/>
          </a:stretch>
        </p:blipFill>
        <p:spPr>
          <a:xfrm>
            <a:off x="539750" y="1916113"/>
            <a:ext cx="8027988" cy="2698750"/>
          </a:xfrm>
          <a:noFill/>
        </p:spPr>
      </p:pic>
    </p:spTree>
    <p:extLst>
      <p:ext uri="{BB962C8B-B14F-4D97-AF65-F5344CB8AC3E}">
        <p14:creationId xmlns:p14="http://schemas.microsoft.com/office/powerpoint/2010/main" val="1096042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360363" y="360363"/>
            <a:ext cx="7707312" cy="463550"/>
          </a:xfrm>
        </p:spPr>
        <p:txBody>
          <a:bodyPr/>
          <a:lstStyle/>
          <a:p>
            <a:r>
              <a:rPr lang="en-GB" dirty="0" smtClean="0"/>
              <a:t>Stopping misleading food advertising</a:t>
            </a:r>
            <a:endParaRPr lang="en-US" altLang="en-US" dirty="0" smtClean="0">
              <a:solidFill>
                <a:srgbClr val="515B53"/>
              </a:solidFill>
            </a:endParaRPr>
          </a:p>
        </p:txBody>
      </p:sp>
      <p:sp>
        <p:nvSpPr>
          <p:cNvPr id="54275" name="Rectangle 3"/>
          <p:cNvSpPr>
            <a:spLocks noGrp="1" noChangeArrowheads="1"/>
          </p:cNvSpPr>
          <p:nvPr>
            <p:ph type="body" idx="1"/>
          </p:nvPr>
        </p:nvSpPr>
        <p:spPr>
          <a:xfrm>
            <a:off x="323528" y="1052736"/>
            <a:ext cx="7431411" cy="3204939"/>
          </a:xfrm>
        </p:spPr>
        <p:txBody>
          <a:bodyPr/>
          <a:lstStyle/>
          <a:p>
            <a:pPr marL="0" indent="0">
              <a:spcBef>
                <a:spcPts val="1200"/>
              </a:spcBef>
              <a:defRPr/>
            </a:pPr>
            <a:r>
              <a:rPr lang="en-GB" dirty="0" smtClean="0"/>
              <a:t>Child development </a:t>
            </a:r>
            <a:r>
              <a:rPr lang="en-GB" dirty="0"/>
              <a:t>and </a:t>
            </a:r>
            <a:r>
              <a:rPr lang="en-GB" dirty="0" smtClean="0"/>
              <a:t>health claims: only if approved by Europe</a:t>
            </a:r>
          </a:p>
          <a:p>
            <a:pPr>
              <a:buFont typeface="Arial" pitchFamily="34" charset="0"/>
              <a:buChar char="•"/>
            </a:pPr>
            <a:endParaRPr lang="en-GB" dirty="0"/>
          </a:p>
          <a:p>
            <a:pPr marL="0" indent="0">
              <a:spcBef>
                <a:spcPts val="600"/>
              </a:spcBef>
              <a:spcAft>
                <a:spcPts val="600"/>
              </a:spcAft>
            </a:pPr>
            <a:r>
              <a:rPr lang="en-GB" b="1" dirty="0" smtClean="0"/>
              <a:t>Comparative </a:t>
            </a:r>
            <a:r>
              <a:rPr lang="en-GB" b="1" dirty="0"/>
              <a:t>nutrition </a:t>
            </a:r>
            <a:r>
              <a:rPr lang="en-GB" b="1" dirty="0" smtClean="0"/>
              <a:t>claims:</a:t>
            </a:r>
          </a:p>
          <a:p>
            <a:pPr marL="285750" indent="-285750">
              <a:spcBef>
                <a:spcPts val="600"/>
              </a:spcBef>
              <a:spcAft>
                <a:spcPts val="600"/>
              </a:spcAft>
              <a:buFont typeface="Arial" panose="020B0604020202020204" pitchFamily="34" charset="0"/>
              <a:buChar char="•"/>
            </a:pPr>
            <a:r>
              <a:rPr lang="en-GB" i="1" dirty="0" smtClean="0"/>
              <a:t>must </a:t>
            </a:r>
            <a:r>
              <a:rPr lang="en-GB" i="1" dirty="0"/>
              <a:t>compare the difference in the claimed nutrient to a range of foods of the same category which do not have a composition which allows them to bear a nutrition claim.</a:t>
            </a:r>
          </a:p>
          <a:p>
            <a:pPr>
              <a:buFont typeface="Arial" pitchFamily="34" charset="0"/>
              <a:buChar char="•"/>
            </a:pPr>
            <a:endParaRPr lang="en-GB" dirty="0"/>
          </a:p>
        </p:txBody>
      </p:sp>
      <p:pic>
        <p:nvPicPr>
          <p:cNvPr id="88068"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5875" y="4343400"/>
            <a:ext cx="719138"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9"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5650" y="4117975"/>
            <a:ext cx="10795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0" name="Picture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24300" y="4164013"/>
            <a:ext cx="10795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1" name="Picture 1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80288" y="4164013"/>
            <a:ext cx="10795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2" name="Picture 1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400" y="4343400"/>
            <a:ext cx="7207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6470445"/>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358775" y="360362"/>
            <a:ext cx="3421063" cy="3860726"/>
          </a:xfrm>
        </p:spPr>
        <p:txBody>
          <a:bodyPr/>
          <a:lstStyle/>
          <a:p>
            <a:r>
              <a:rPr lang="en-GB" dirty="0" smtClean="0"/>
              <a:t>Birds Eye Ltd</a:t>
            </a:r>
            <a:br>
              <a:rPr lang="en-GB" dirty="0" smtClean="0"/>
            </a:br>
            <a:r>
              <a:rPr lang="en-GB" dirty="0" smtClean="0"/>
              <a:t/>
            </a:r>
            <a:br>
              <a:rPr lang="en-GB" dirty="0" smtClean="0"/>
            </a:br>
            <a:r>
              <a:rPr lang="en-GB" sz="1800" b="0" dirty="0" smtClean="0"/>
              <a:t>Cannot make a nutrition claim against fresh vegetables!</a:t>
            </a:r>
            <a:endParaRPr lang="en-US" dirty="0" smtClean="0"/>
          </a:p>
        </p:txBody>
      </p:sp>
      <p:cxnSp>
        <p:nvCxnSpPr>
          <p:cNvPr id="4" name="Straight Connector 3"/>
          <p:cNvCxnSpPr/>
          <p:nvPr/>
        </p:nvCxnSpPr>
        <p:spPr>
          <a:xfrm>
            <a:off x="0" y="5651500"/>
            <a:ext cx="9144000" cy="0"/>
          </a:xfrm>
          <a:prstGeom prst="line">
            <a:avLst/>
          </a:prstGeom>
          <a:ln w="114300">
            <a:solidFill>
              <a:srgbClr val="EDEBE2"/>
            </a:solidFill>
          </a:ln>
        </p:spPr>
        <p:style>
          <a:lnRef idx="1">
            <a:schemeClr val="accent1"/>
          </a:lnRef>
          <a:fillRef idx="0">
            <a:schemeClr val="accent1"/>
          </a:fillRef>
          <a:effectRef idx="0">
            <a:schemeClr val="accent1"/>
          </a:effectRef>
          <a:fontRef idx="minor">
            <a:schemeClr val="tx1"/>
          </a:fontRef>
        </p:style>
      </p:cxnSp>
      <p:pic>
        <p:nvPicPr>
          <p:cNvPr id="30724" name="Picture 3" descr="Birds Eye Press.jpg"/>
          <p:cNvPicPr>
            <a:picLocks noChangeAspect="1"/>
          </p:cNvPicPr>
          <p:nvPr/>
        </p:nvPicPr>
        <p:blipFill>
          <a:blip r:embed="rId3" cstate="print"/>
          <a:srcRect/>
          <a:stretch>
            <a:fillRect/>
          </a:stretch>
        </p:blipFill>
        <p:spPr bwMode="auto">
          <a:xfrm>
            <a:off x="5148263" y="468313"/>
            <a:ext cx="3492500" cy="4679950"/>
          </a:xfrm>
          <a:prstGeom prst="rect">
            <a:avLst/>
          </a:prstGeom>
          <a:noFill/>
          <a:ln w="9525">
            <a:solidFill>
              <a:srgbClr val="515B53"/>
            </a:solidFill>
            <a:miter lim="800000"/>
            <a:headEnd/>
            <a:tailEnd/>
          </a:ln>
        </p:spPr>
      </p:pic>
    </p:spTree>
    <p:extLst>
      <p:ext uri="{BB962C8B-B14F-4D97-AF65-F5344CB8AC3E}">
        <p14:creationId xmlns:p14="http://schemas.microsoft.com/office/powerpoint/2010/main" val="95540510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515B53"/>
                </a:solidFill>
              </a:rPr>
              <a:t>Adverse media coverage</a:t>
            </a:r>
            <a:endParaRPr lang="en-GB" dirty="0">
              <a:solidFill>
                <a:srgbClr val="515B53"/>
              </a:solidFill>
            </a:endParaRPr>
          </a:p>
        </p:txBody>
      </p:sp>
      <p:graphicFrame>
        <p:nvGraphicFramePr>
          <p:cNvPr id="1026" name="Object 2"/>
          <p:cNvGraphicFramePr>
            <a:graphicFrameLocks noChangeAspect="1"/>
          </p:cNvGraphicFramePr>
          <p:nvPr>
            <p:extLst>
              <p:ext uri="{D42A27DB-BD31-4B8C-83A1-F6EECF244321}">
                <p14:modId xmlns:p14="http://schemas.microsoft.com/office/powerpoint/2010/main" val="3091809251"/>
              </p:ext>
            </p:extLst>
          </p:nvPr>
        </p:nvGraphicFramePr>
        <p:xfrm>
          <a:off x="5220072" y="521976"/>
          <a:ext cx="3302000" cy="3529013"/>
        </p:xfrm>
        <a:graphic>
          <a:graphicData uri="http://schemas.openxmlformats.org/presentationml/2006/ole">
            <mc:AlternateContent xmlns:mc="http://schemas.openxmlformats.org/markup-compatibility/2006">
              <mc:Choice xmlns:v="urn:schemas-microsoft-com:vml" Requires="v">
                <p:oleObj spid="_x0000_s1026" name="Photo Editor Photo" r:id="rId3" imgW="6609524" imgH="7621064" progId="">
                  <p:embed/>
                </p:oleObj>
              </mc:Choice>
              <mc:Fallback>
                <p:oleObj name="Photo Editor Photo" r:id="rId3" imgW="6609524" imgH="7621064"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72" y="521976"/>
                        <a:ext cx="3302000"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8" name="Picture 3" descr="BK whopper3"/>
          <p:cNvPicPr>
            <a:picLocks noChangeAspect="1" noChangeArrowheads="1"/>
          </p:cNvPicPr>
          <p:nvPr/>
        </p:nvPicPr>
        <p:blipFill>
          <a:blip r:embed="rId5" cstate="print"/>
          <a:srcRect/>
          <a:stretch>
            <a:fillRect/>
          </a:stretch>
        </p:blipFill>
        <p:spPr bwMode="auto">
          <a:xfrm>
            <a:off x="467544" y="878756"/>
            <a:ext cx="2112963" cy="2503487"/>
          </a:xfrm>
          <a:prstGeom prst="rect">
            <a:avLst/>
          </a:prstGeom>
          <a:noFill/>
          <a:ln w="9525">
            <a:solidFill>
              <a:schemeClr val="tx1"/>
            </a:solidFill>
            <a:miter lim="800000"/>
            <a:headEnd/>
            <a:tailEnd/>
          </a:ln>
        </p:spPr>
      </p:pic>
      <p:pic>
        <p:nvPicPr>
          <p:cNvPr id="6" name="Picture 4" descr="BK whopper"/>
          <p:cNvPicPr>
            <a:picLocks noChangeAspect="1" noChangeArrowheads="1"/>
          </p:cNvPicPr>
          <p:nvPr/>
        </p:nvPicPr>
        <p:blipFill>
          <a:blip r:embed="rId6" cstate="print"/>
          <a:srcRect/>
          <a:stretch>
            <a:fillRect/>
          </a:stretch>
        </p:blipFill>
        <p:spPr bwMode="auto">
          <a:xfrm>
            <a:off x="3563888" y="2276872"/>
            <a:ext cx="2436812" cy="2500312"/>
          </a:xfrm>
          <a:prstGeom prst="rect">
            <a:avLst/>
          </a:prstGeom>
          <a:noFill/>
          <a:ln w="9525">
            <a:solidFill>
              <a:schemeClr val="tx1"/>
            </a:solidFill>
            <a:miter lim="800000"/>
            <a:headEnd/>
            <a:tailEnd/>
          </a:ln>
        </p:spPr>
      </p:pic>
      <p:pic>
        <p:nvPicPr>
          <p:cNvPr id="7"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l="8302" t="20869" r="7687" b="5232"/>
          <a:stretch>
            <a:fillRect/>
          </a:stretch>
        </p:blipFill>
        <p:spPr bwMode="auto">
          <a:xfrm>
            <a:off x="1691680" y="2749177"/>
            <a:ext cx="2063205" cy="252028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90821565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7" descr="CD2123_ASACAP_PPT_Fixed15.jpg"/>
          <p:cNvPicPr>
            <a:picLocks noChangeAspect="1"/>
          </p:cNvPicPr>
          <p:nvPr/>
        </p:nvPicPr>
        <p:blipFill>
          <a:blip r:embed="rId3" cstate="print"/>
          <a:srcRect b="15350"/>
          <a:stretch>
            <a:fillRect/>
          </a:stretch>
        </p:blipFill>
        <p:spPr bwMode="auto">
          <a:xfrm>
            <a:off x="0" y="0"/>
            <a:ext cx="9144000" cy="5805488"/>
          </a:xfrm>
          <a:prstGeom prst="rect">
            <a:avLst/>
          </a:prstGeom>
          <a:noFill/>
          <a:ln w="9525">
            <a:noFill/>
            <a:miter lim="800000"/>
            <a:headEnd/>
            <a:tailEnd/>
          </a:ln>
        </p:spPr>
      </p:pic>
      <p:sp>
        <p:nvSpPr>
          <p:cNvPr id="6" name="TextBox 5"/>
          <p:cNvSpPr txBox="1"/>
          <p:nvPr/>
        </p:nvSpPr>
        <p:spPr>
          <a:xfrm>
            <a:off x="358775" y="360363"/>
            <a:ext cx="6373813" cy="577850"/>
          </a:xfrm>
          <a:prstGeom prst="rect">
            <a:avLst/>
          </a:prstGeom>
          <a:noFill/>
        </p:spPr>
        <p:txBody>
          <a:bodyPr lIns="0" tIns="0" rIns="0" bIns="0"/>
          <a:lstStyle/>
          <a:p>
            <a:pPr>
              <a:defRPr/>
            </a:pPr>
            <a:r>
              <a:rPr lang="en-US" sz="2600" b="1" kern="0" dirty="0">
                <a:solidFill>
                  <a:srgbClr val="4C5B52"/>
                </a:solidFill>
                <a:latin typeface="Arial"/>
                <a:ea typeface="+mj-ea"/>
                <a:cs typeface="Arial"/>
              </a:rPr>
              <a:t>Sanctions</a:t>
            </a:r>
            <a:r>
              <a:rPr lang="en-GB" sz="2600" b="1" kern="0" dirty="0">
                <a:solidFill>
                  <a:srgbClr val="4C5B52"/>
                </a:solidFill>
                <a:latin typeface="Arial"/>
                <a:ea typeface="+mj-ea"/>
                <a:cs typeface="Arial"/>
              </a:rPr>
              <a:t/>
            </a:r>
            <a:br>
              <a:rPr lang="en-GB" sz="2600" b="1" kern="0" dirty="0">
                <a:solidFill>
                  <a:srgbClr val="4C5B52"/>
                </a:solidFill>
                <a:latin typeface="Arial"/>
                <a:ea typeface="+mj-ea"/>
                <a:cs typeface="Arial"/>
              </a:rPr>
            </a:br>
            <a:endParaRPr lang="en-GB" dirty="0"/>
          </a:p>
        </p:txBody>
      </p:sp>
      <p:sp>
        <p:nvSpPr>
          <p:cNvPr id="7" name="Title 6"/>
          <p:cNvSpPr txBox="1">
            <a:spLocks/>
          </p:cNvSpPr>
          <p:nvPr/>
        </p:nvSpPr>
        <p:spPr bwMode="auto">
          <a:xfrm>
            <a:off x="360363" y="1260475"/>
            <a:ext cx="3924300" cy="3671888"/>
          </a:xfrm>
          <a:prstGeom prst="rect">
            <a:avLst/>
          </a:prstGeom>
          <a:noFill/>
          <a:ln w="9525">
            <a:noFill/>
            <a:miter lim="800000"/>
            <a:headEnd/>
            <a:tailEnd/>
          </a:ln>
        </p:spPr>
        <p:txBody>
          <a:bodyPr lIns="0" tIns="0" rIns="0" bIns="0"/>
          <a:lstStyle/>
          <a:p>
            <a:pPr>
              <a:spcBef>
                <a:spcPts val="600"/>
              </a:spcBef>
              <a:defRPr/>
            </a:pPr>
            <a:r>
              <a:rPr lang="en-US" kern="0" dirty="0">
                <a:solidFill>
                  <a:srgbClr val="4C5B52"/>
                </a:solidFill>
                <a:latin typeface="Arial"/>
                <a:cs typeface="Arial"/>
              </a:rPr>
              <a:t> </a:t>
            </a:r>
            <a:r>
              <a:rPr lang="en-US" b="1" kern="0" dirty="0">
                <a:solidFill>
                  <a:srgbClr val="4C5B52"/>
                </a:solidFill>
                <a:latin typeface="Arial"/>
                <a:cs typeface="Arial"/>
              </a:rPr>
              <a:t>Our sanctions are:</a:t>
            </a:r>
            <a:endParaRPr lang="en-GB" kern="0" dirty="0">
              <a:solidFill>
                <a:srgbClr val="4C5B52"/>
              </a:solidFill>
              <a:latin typeface="Arial"/>
              <a:cs typeface="Arial"/>
            </a:endParaRPr>
          </a:p>
          <a:p>
            <a:pPr marL="266700" lvl="1" indent="-265113">
              <a:spcBef>
                <a:spcPts val="600"/>
              </a:spcBef>
              <a:buFontTx/>
              <a:buChar char="•"/>
              <a:defRPr/>
            </a:pPr>
            <a:r>
              <a:rPr lang="en-US" kern="0" dirty="0">
                <a:solidFill>
                  <a:srgbClr val="4C5B52"/>
                </a:solidFill>
                <a:latin typeface="Arial"/>
                <a:cs typeface="Arial"/>
              </a:rPr>
              <a:t>Adverse publicity</a:t>
            </a:r>
            <a:endParaRPr lang="en-GB" kern="0" dirty="0">
              <a:solidFill>
                <a:srgbClr val="4C5B52"/>
              </a:solidFill>
              <a:latin typeface="Arial"/>
              <a:cs typeface="Arial"/>
            </a:endParaRPr>
          </a:p>
          <a:p>
            <a:pPr marL="266700" lvl="1" indent="-265113">
              <a:spcBef>
                <a:spcPts val="600"/>
              </a:spcBef>
              <a:buFontTx/>
              <a:buChar char="•"/>
              <a:defRPr/>
            </a:pPr>
            <a:r>
              <a:rPr lang="en-US" kern="0" dirty="0">
                <a:solidFill>
                  <a:srgbClr val="4C5B52"/>
                </a:solidFill>
                <a:latin typeface="Arial"/>
                <a:cs typeface="Arial"/>
              </a:rPr>
              <a:t>Media refusal</a:t>
            </a:r>
            <a:endParaRPr lang="en-GB" kern="0" dirty="0">
              <a:solidFill>
                <a:srgbClr val="4C5B52"/>
              </a:solidFill>
              <a:latin typeface="Arial"/>
              <a:cs typeface="Arial"/>
            </a:endParaRPr>
          </a:p>
          <a:p>
            <a:pPr marL="266700" lvl="1" indent="-265113">
              <a:spcBef>
                <a:spcPts val="600"/>
              </a:spcBef>
              <a:buFontTx/>
              <a:buChar char="•"/>
              <a:defRPr/>
            </a:pPr>
            <a:r>
              <a:rPr lang="en-US" kern="0" dirty="0">
                <a:solidFill>
                  <a:srgbClr val="4C5B52"/>
                </a:solidFill>
                <a:latin typeface="Arial"/>
                <a:cs typeface="Arial"/>
              </a:rPr>
              <a:t>Disqualification from industry awards</a:t>
            </a:r>
            <a:endParaRPr lang="en-GB" kern="0" dirty="0">
              <a:solidFill>
                <a:srgbClr val="4C5B52"/>
              </a:solidFill>
              <a:latin typeface="Arial"/>
              <a:cs typeface="Arial"/>
            </a:endParaRPr>
          </a:p>
          <a:p>
            <a:pPr marL="266700" lvl="1" indent="-265113">
              <a:spcBef>
                <a:spcPts val="600"/>
              </a:spcBef>
              <a:buFontTx/>
              <a:buChar char="•"/>
              <a:defRPr/>
            </a:pPr>
            <a:r>
              <a:rPr lang="en-US" kern="0" dirty="0">
                <a:solidFill>
                  <a:srgbClr val="4C5B52"/>
                </a:solidFill>
                <a:latin typeface="Arial"/>
                <a:cs typeface="Arial"/>
              </a:rPr>
              <a:t>Poster and press ad pre-vetting</a:t>
            </a:r>
            <a:endParaRPr lang="en-GB" kern="0" dirty="0">
              <a:solidFill>
                <a:srgbClr val="4C5B52"/>
              </a:solidFill>
              <a:latin typeface="Arial"/>
              <a:cs typeface="Arial"/>
            </a:endParaRPr>
          </a:p>
          <a:p>
            <a:pPr marL="266700" lvl="1" indent="-265113">
              <a:spcBef>
                <a:spcPts val="600"/>
              </a:spcBef>
              <a:buFontTx/>
              <a:buChar char="•"/>
              <a:defRPr/>
            </a:pPr>
            <a:r>
              <a:rPr lang="en-US" kern="0" dirty="0">
                <a:solidFill>
                  <a:srgbClr val="4C5B52"/>
                </a:solidFill>
                <a:latin typeface="Arial"/>
                <a:cs typeface="Arial"/>
              </a:rPr>
              <a:t>Withdrawal of trading privileges –</a:t>
            </a:r>
            <a:r>
              <a:rPr lang="en-GB" kern="0" dirty="0">
                <a:solidFill>
                  <a:srgbClr val="4C5B52"/>
                </a:solidFill>
                <a:latin typeface="Arial"/>
                <a:cs typeface="Arial"/>
              </a:rPr>
              <a:t/>
            </a:r>
            <a:br>
              <a:rPr lang="en-GB" kern="0" dirty="0">
                <a:solidFill>
                  <a:srgbClr val="4C5B52"/>
                </a:solidFill>
                <a:latin typeface="Arial"/>
                <a:cs typeface="Arial"/>
              </a:rPr>
            </a:br>
            <a:r>
              <a:rPr lang="en-US" kern="0" dirty="0">
                <a:solidFill>
                  <a:srgbClr val="4C5B52"/>
                </a:solidFill>
                <a:latin typeface="Arial"/>
                <a:cs typeface="Arial"/>
              </a:rPr>
              <a:t>including </a:t>
            </a:r>
            <a:r>
              <a:rPr lang="en-US" kern="0" dirty="0" err="1">
                <a:solidFill>
                  <a:srgbClr val="4C5B52"/>
                </a:solidFill>
                <a:latin typeface="Arial"/>
                <a:cs typeface="Arial"/>
              </a:rPr>
              <a:t>Mailsort</a:t>
            </a:r>
            <a:r>
              <a:rPr lang="en-US" kern="0" dirty="0">
                <a:solidFill>
                  <a:srgbClr val="4C5B52"/>
                </a:solidFill>
                <a:latin typeface="Arial"/>
                <a:cs typeface="Arial"/>
              </a:rPr>
              <a:t> Contracts</a:t>
            </a:r>
            <a:endParaRPr lang="en-GB" kern="0" dirty="0">
              <a:solidFill>
                <a:srgbClr val="4C5B52"/>
              </a:solidFill>
              <a:latin typeface="Arial"/>
              <a:cs typeface="Arial"/>
            </a:endParaRPr>
          </a:p>
          <a:p>
            <a:pPr marL="266700" lvl="1" indent="-265113">
              <a:spcBef>
                <a:spcPts val="600"/>
              </a:spcBef>
              <a:buFontTx/>
              <a:buChar char="•"/>
              <a:defRPr/>
            </a:pPr>
            <a:r>
              <a:rPr lang="en-US" kern="0" dirty="0">
                <a:solidFill>
                  <a:srgbClr val="4C5B52"/>
                </a:solidFill>
                <a:latin typeface="Arial"/>
                <a:cs typeface="Arial"/>
              </a:rPr>
              <a:t>No fines, but referral to Trading Standards/Ofcom</a:t>
            </a:r>
            <a:endParaRPr lang="en-GB" kern="0" dirty="0">
              <a:solidFill>
                <a:srgbClr val="4C5B52"/>
              </a:solidFill>
              <a:latin typeface="Arial"/>
              <a:cs typeface="Arial"/>
            </a:endParaRPr>
          </a:p>
          <a:p>
            <a:pPr>
              <a:defRPr/>
            </a:pPr>
            <a:endParaRPr lang="en-GB" kern="0" dirty="0">
              <a:solidFill>
                <a:srgbClr val="4C5B52"/>
              </a:solidFill>
              <a:latin typeface="Arial"/>
              <a:cs typeface="Arial"/>
            </a:endParaRPr>
          </a:p>
        </p:txBody>
      </p:sp>
    </p:spTree>
    <p:extLst>
      <p:ext uri="{BB962C8B-B14F-4D97-AF65-F5344CB8AC3E}">
        <p14:creationId xmlns:p14="http://schemas.microsoft.com/office/powerpoint/2010/main" val="373851255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a:spLocks/>
          </p:cNvSpPr>
          <p:nvPr/>
        </p:nvSpPr>
        <p:spPr bwMode="auto">
          <a:xfrm>
            <a:off x="360363" y="1260474"/>
            <a:ext cx="4932362" cy="4112741"/>
          </a:xfrm>
          <a:prstGeom prst="rect">
            <a:avLst/>
          </a:prstGeom>
          <a:noFill/>
          <a:ln w="9525">
            <a:noFill/>
            <a:miter lim="800000"/>
            <a:headEnd/>
            <a:tailEnd/>
          </a:ln>
        </p:spPr>
        <p:txBody>
          <a:bodyPr lIns="0" tIns="0" rIns="0" bIns="0"/>
          <a:lstStyle/>
          <a:p>
            <a:pPr marL="266700" lvl="1" indent="-265113">
              <a:buFontTx/>
              <a:buChar char="•"/>
              <a:defRPr/>
            </a:pPr>
            <a:r>
              <a:rPr lang="en-US" b="1" kern="0" dirty="0">
                <a:solidFill>
                  <a:srgbClr val="4C5B52"/>
                </a:solidFill>
                <a:latin typeface="Arial"/>
                <a:cs typeface="Arial"/>
              </a:rPr>
              <a:t>Updates from @CAP_UK</a:t>
            </a:r>
          </a:p>
          <a:p>
            <a:pPr marL="266700" lvl="1" indent="-265113">
              <a:buFontTx/>
              <a:buChar char="•"/>
              <a:defRPr/>
            </a:pPr>
            <a:endParaRPr lang="en-US" kern="0" dirty="0">
              <a:solidFill>
                <a:srgbClr val="4C5B52"/>
              </a:solidFill>
              <a:latin typeface="Arial"/>
              <a:cs typeface="Arial"/>
            </a:endParaRPr>
          </a:p>
          <a:p>
            <a:pPr marL="266700" lvl="1" indent="-265113">
              <a:buFontTx/>
              <a:buChar char="•"/>
              <a:defRPr/>
            </a:pPr>
            <a:r>
              <a:rPr lang="en-US" kern="0" dirty="0" smtClean="0">
                <a:solidFill>
                  <a:srgbClr val="4C5B52"/>
                </a:solidFill>
                <a:latin typeface="Arial"/>
                <a:cs typeface="Arial"/>
              </a:rPr>
              <a:t>Newsletters</a:t>
            </a:r>
            <a:endParaRPr lang="en-US" kern="0" dirty="0">
              <a:solidFill>
                <a:srgbClr val="4C5B52"/>
              </a:solidFill>
              <a:latin typeface="Arial"/>
              <a:cs typeface="Arial"/>
            </a:endParaRPr>
          </a:p>
          <a:p>
            <a:pPr marL="266700" lvl="1" indent="-265113">
              <a:defRPr/>
            </a:pPr>
            <a:endParaRPr lang="en-GB" kern="0" dirty="0">
              <a:solidFill>
                <a:srgbClr val="4C5B52"/>
              </a:solidFill>
              <a:latin typeface="Arial"/>
              <a:cs typeface="Arial"/>
            </a:endParaRPr>
          </a:p>
          <a:p>
            <a:pPr marL="266700" lvl="1" indent="-265113">
              <a:buFontTx/>
              <a:buChar char="•"/>
              <a:defRPr/>
            </a:pPr>
            <a:r>
              <a:rPr lang="en-US" kern="0" dirty="0">
                <a:solidFill>
                  <a:srgbClr val="4C5B52"/>
                </a:solidFill>
                <a:latin typeface="Arial"/>
                <a:cs typeface="Arial"/>
              </a:rPr>
              <a:t>Guidance and online </a:t>
            </a:r>
            <a:r>
              <a:rPr lang="en-US" kern="0" dirty="0" smtClean="0">
                <a:solidFill>
                  <a:srgbClr val="4C5B52"/>
                </a:solidFill>
                <a:latin typeface="Arial"/>
                <a:cs typeface="Arial"/>
              </a:rPr>
              <a:t>advice</a:t>
            </a:r>
          </a:p>
          <a:p>
            <a:pPr marL="266700" lvl="1" indent="-265113">
              <a:buFontTx/>
              <a:buChar char="•"/>
              <a:defRPr/>
            </a:pPr>
            <a:endParaRPr lang="en-US" kern="0" dirty="0" smtClean="0">
              <a:solidFill>
                <a:srgbClr val="4C5B52"/>
              </a:solidFill>
              <a:latin typeface="Arial"/>
              <a:cs typeface="Arial"/>
            </a:endParaRPr>
          </a:p>
          <a:p>
            <a:pPr marL="266700" lvl="1" indent="-265113">
              <a:buFontTx/>
              <a:buChar char="•"/>
              <a:defRPr/>
            </a:pPr>
            <a:r>
              <a:rPr lang="en-US" kern="0" dirty="0" smtClean="0">
                <a:solidFill>
                  <a:srgbClr val="4C5B52"/>
                </a:solidFill>
                <a:latin typeface="Arial"/>
                <a:cs typeface="Arial"/>
              </a:rPr>
              <a:t>Case </a:t>
            </a:r>
            <a:r>
              <a:rPr lang="en-US" kern="0" dirty="0">
                <a:solidFill>
                  <a:srgbClr val="4C5B52"/>
                </a:solidFill>
                <a:latin typeface="Arial"/>
                <a:cs typeface="Arial"/>
              </a:rPr>
              <a:t>studies</a:t>
            </a:r>
          </a:p>
          <a:p>
            <a:pPr marL="266700" lvl="1" indent="-265113">
              <a:buFontTx/>
              <a:buChar char="•"/>
              <a:defRPr/>
            </a:pPr>
            <a:endParaRPr lang="en-US" kern="0" dirty="0">
              <a:solidFill>
                <a:srgbClr val="4C5B52"/>
              </a:solidFill>
              <a:latin typeface="Arial"/>
              <a:cs typeface="Arial"/>
            </a:endParaRPr>
          </a:p>
          <a:p>
            <a:pPr marL="266700" lvl="1" indent="-265113">
              <a:buFontTx/>
              <a:buChar char="•"/>
              <a:defRPr/>
            </a:pPr>
            <a:r>
              <a:rPr lang="en-US" kern="0" dirty="0">
                <a:solidFill>
                  <a:srgbClr val="4C5B52"/>
                </a:solidFill>
                <a:latin typeface="Arial"/>
                <a:cs typeface="Arial"/>
              </a:rPr>
              <a:t>Events</a:t>
            </a:r>
          </a:p>
          <a:p>
            <a:pPr marL="266700" lvl="1" indent="-265113">
              <a:buFontTx/>
              <a:buChar char="•"/>
              <a:defRPr/>
            </a:pPr>
            <a:endParaRPr lang="en-US" kern="0" dirty="0">
              <a:solidFill>
                <a:srgbClr val="4C5B52"/>
              </a:solidFill>
              <a:latin typeface="Arial"/>
              <a:cs typeface="Arial"/>
            </a:endParaRPr>
          </a:p>
          <a:p>
            <a:pPr marL="266700" lvl="1" indent="-265113">
              <a:buFontTx/>
              <a:buChar char="•"/>
              <a:defRPr/>
            </a:pPr>
            <a:r>
              <a:rPr lang="en-US" kern="0" dirty="0">
                <a:solidFill>
                  <a:srgbClr val="4C5B52"/>
                </a:solidFill>
                <a:latin typeface="Arial"/>
                <a:cs typeface="Arial"/>
              </a:rPr>
              <a:t>Bespoke Copy Advice</a:t>
            </a:r>
          </a:p>
          <a:p>
            <a:pPr marL="266700" lvl="1" indent="-265113">
              <a:buFontTx/>
              <a:buChar char="•"/>
              <a:defRPr/>
            </a:pPr>
            <a:endParaRPr lang="en-US" kern="0" dirty="0">
              <a:solidFill>
                <a:srgbClr val="4C5B52"/>
              </a:solidFill>
              <a:latin typeface="Arial"/>
              <a:cs typeface="Arial"/>
            </a:endParaRPr>
          </a:p>
          <a:p>
            <a:pPr marL="266700" lvl="1" indent="-265113">
              <a:buFontTx/>
              <a:buChar char="•"/>
              <a:defRPr/>
            </a:pPr>
            <a:r>
              <a:rPr lang="en-US" kern="0" dirty="0">
                <a:solidFill>
                  <a:srgbClr val="4C5B52"/>
                </a:solidFill>
                <a:latin typeface="Arial"/>
                <a:cs typeface="Arial"/>
              </a:rPr>
              <a:t>Sign up at </a:t>
            </a:r>
            <a:r>
              <a:rPr lang="en-US" u="sng" kern="0" dirty="0">
                <a:solidFill>
                  <a:srgbClr val="0000FF"/>
                </a:solidFill>
                <a:latin typeface="Arial"/>
                <a:cs typeface="Arial"/>
              </a:rPr>
              <a:t>www.cap.org.uk</a:t>
            </a:r>
            <a:r>
              <a:rPr lang="en-US" u="sng" kern="0" dirty="0">
                <a:solidFill>
                  <a:srgbClr val="4C5B52"/>
                </a:solidFill>
                <a:latin typeface="Arial"/>
                <a:cs typeface="Arial"/>
              </a:rPr>
              <a:t> </a:t>
            </a:r>
          </a:p>
          <a:p>
            <a:pPr marL="266700" lvl="1" indent="-265113">
              <a:defRPr/>
            </a:pPr>
            <a:endParaRPr lang="en-GB" u="sng" kern="0" dirty="0">
              <a:solidFill>
                <a:srgbClr val="4C5B52"/>
              </a:solidFill>
              <a:latin typeface="Arial"/>
              <a:cs typeface="Arial"/>
            </a:endParaRPr>
          </a:p>
          <a:p>
            <a:pPr marL="266700" lvl="1" indent="-265113">
              <a:buFontTx/>
              <a:buChar char="•"/>
              <a:defRPr/>
            </a:pPr>
            <a:endParaRPr lang="en-GB" kern="0" dirty="0">
              <a:solidFill>
                <a:srgbClr val="4C5B52"/>
              </a:solidFill>
              <a:latin typeface="Arial"/>
              <a:cs typeface="Arial"/>
            </a:endParaRPr>
          </a:p>
        </p:txBody>
      </p:sp>
      <p:sp>
        <p:nvSpPr>
          <p:cNvPr id="4" name="Rectangle 3"/>
          <p:cNvSpPr/>
          <p:nvPr/>
        </p:nvSpPr>
        <p:spPr>
          <a:xfrm>
            <a:off x="360363" y="360363"/>
            <a:ext cx="6175375" cy="492125"/>
          </a:xfrm>
          <a:prstGeom prst="rect">
            <a:avLst/>
          </a:prstGeom>
        </p:spPr>
        <p:txBody>
          <a:bodyPr wrap="none">
            <a:spAutoFit/>
          </a:bodyPr>
          <a:lstStyle/>
          <a:p>
            <a:pPr>
              <a:defRPr/>
            </a:pPr>
            <a:r>
              <a:rPr lang="en-US" sz="2600" b="1" kern="0" dirty="0">
                <a:solidFill>
                  <a:srgbClr val="4C5B52"/>
                </a:solidFill>
                <a:latin typeface="Arial"/>
                <a:cs typeface="Arial"/>
              </a:rPr>
              <a:t>Tap into our knowledge and expertise</a:t>
            </a:r>
            <a:endParaRPr lang="en-GB" sz="2600" dirty="0"/>
          </a:p>
        </p:txBody>
      </p:sp>
      <p:pic>
        <p:nvPicPr>
          <p:cNvPr id="93188" name="Picture 2"/>
          <p:cNvPicPr>
            <a:picLocks noChangeAspect="1" noChangeArrowheads="1"/>
          </p:cNvPicPr>
          <p:nvPr/>
        </p:nvPicPr>
        <p:blipFill>
          <a:blip r:embed="rId2" cstate="print"/>
          <a:srcRect/>
          <a:stretch>
            <a:fillRect/>
          </a:stretch>
        </p:blipFill>
        <p:spPr bwMode="auto">
          <a:xfrm>
            <a:off x="4424363" y="1044575"/>
            <a:ext cx="4071937" cy="4103688"/>
          </a:xfrm>
          <a:prstGeom prst="rect">
            <a:avLst/>
          </a:prstGeom>
          <a:noFill/>
          <a:ln w="9525">
            <a:solidFill>
              <a:schemeClr val="bg1">
                <a:lumMod val="75000"/>
              </a:schemeClr>
            </a:solidFill>
            <a:miter lim="800000"/>
            <a:headEnd/>
            <a:tailEnd/>
          </a:ln>
        </p:spPr>
      </p:pic>
    </p:spTree>
    <p:extLst>
      <p:ext uri="{BB962C8B-B14F-4D97-AF65-F5344CB8AC3E}">
        <p14:creationId xmlns:p14="http://schemas.microsoft.com/office/powerpoint/2010/main" val="1750166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7" descr="CD2123_ASACAP_PPT_Fixed6.jpg"/>
          <p:cNvPicPr>
            <a:picLocks noChangeAspect="1"/>
          </p:cNvPicPr>
          <p:nvPr/>
        </p:nvPicPr>
        <p:blipFill>
          <a:blip r:embed="rId3" cstate="print"/>
          <a:srcRect b="15350"/>
          <a:stretch>
            <a:fillRect/>
          </a:stretch>
        </p:blipFill>
        <p:spPr bwMode="auto">
          <a:xfrm>
            <a:off x="0" y="0"/>
            <a:ext cx="9144000" cy="5805488"/>
          </a:xfrm>
          <a:prstGeom prst="rect">
            <a:avLst/>
          </a:prstGeom>
          <a:noFill/>
          <a:ln w="9525">
            <a:noFill/>
            <a:miter lim="800000"/>
            <a:headEnd/>
            <a:tailEnd/>
          </a:ln>
        </p:spPr>
      </p:pic>
      <p:sp>
        <p:nvSpPr>
          <p:cNvPr id="6" name="TextBox 5"/>
          <p:cNvSpPr txBox="1"/>
          <p:nvPr/>
        </p:nvSpPr>
        <p:spPr>
          <a:xfrm>
            <a:off x="1800000" y="468000"/>
            <a:ext cx="4176713" cy="577850"/>
          </a:xfrm>
          <a:prstGeom prst="rect">
            <a:avLst/>
          </a:prstGeom>
          <a:noFill/>
        </p:spPr>
        <p:txBody>
          <a:bodyPr lIns="0" tIns="0" rIns="0" bIns="0"/>
          <a:lstStyle/>
          <a:p>
            <a:pPr>
              <a:defRPr/>
            </a:pPr>
            <a:r>
              <a:rPr lang="en-US" sz="2600" b="1" kern="0" dirty="0" smtClean="0">
                <a:solidFill>
                  <a:srgbClr val="4C5B52"/>
                </a:solidFill>
                <a:latin typeface="Arial"/>
                <a:ea typeface="+mj-ea"/>
                <a:cs typeface="Arial"/>
              </a:rPr>
              <a:t>The </a:t>
            </a:r>
            <a:r>
              <a:rPr lang="en-US" sz="2600" b="1" kern="0" dirty="0">
                <a:solidFill>
                  <a:srgbClr val="4C5B52"/>
                </a:solidFill>
                <a:latin typeface="Arial"/>
                <a:ea typeface="+mj-ea"/>
                <a:cs typeface="Arial"/>
              </a:rPr>
              <a:t>ASA covers:</a:t>
            </a:r>
            <a:r>
              <a:rPr lang="en-GB" sz="2600" b="1" kern="0" dirty="0">
                <a:solidFill>
                  <a:srgbClr val="4C5B52"/>
                </a:solidFill>
                <a:latin typeface="Arial"/>
                <a:ea typeface="+mj-ea"/>
                <a:cs typeface="Arial"/>
              </a:rPr>
              <a:t/>
            </a:r>
            <a:br>
              <a:rPr lang="en-GB" sz="2600" b="1" kern="0" dirty="0">
                <a:solidFill>
                  <a:srgbClr val="4C5B52"/>
                </a:solidFill>
                <a:latin typeface="Arial"/>
                <a:ea typeface="+mj-ea"/>
                <a:cs typeface="Arial"/>
              </a:rPr>
            </a:br>
            <a:endParaRPr lang="en-GB" dirty="0"/>
          </a:p>
        </p:txBody>
      </p:sp>
      <p:sp>
        <p:nvSpPr>
          <p:cNvPr id="7" name="Title 6"/>
          <p:cNvSpPr txBox="1">
            <a:spLocks/>
          </p:cNvSpPr>
          <p:nvPr/>
        </p:nvSpPr>
        <p:spPr bwMode="auto">
          <a:xfrm>
            <a:off x="360363" y="1260474"/>
            <a:ext cx="4932362" cy="3896717"/>
          </a:xfrm>
          <a:prstGeom prst="rect">
            <a:avLst/>
          </a:prstGeom>
          <a:noFill/>
          <a:ln w="9525">
            <a:noFill/>
            <a:miter lim="800000"/>
            <a:headEnd/>
            <a:tailEnd/>
          </a:ln>
        </p:spPr>
        <p:txBody>
          <a:bodyPr lIns="0" tIns="0" rIns="0" bIns="0"/>
          <a:lstStyle/>
          <a:p>
            <a:pPr marL="266700" lvl="1" indent="-265113">
              <a:spcBef>
                <a:spcPts val="600"/>
              </a:spcBef>
              <a:buFontTx/>
              <a:buChar char="•"/>
              <a:defRPr/>
            </a:pPr>
            <a:r>
              <a:rPr lang="en-US" kern="0" dirty="0">
                <a:solidFill>
                  <a:srgbClr val="4C5B52"/>
                </a:solidFill>
                <a:latin typeface="Arial"/>
                <a:cs typeface="Arial"/>
              </a:rPr>
              <a:t>Print and press ads</a:t>
            </a:r>
            <a:endParaRPr lang="en-GB" kern="0" dirty="0">
              <a:solidFill>
                <a:srgbClr val="4C5B52"/>
              </a:solidFill>
              <a:latin typeface="Arial"/>
              <a:cs typeface="Arial"/>
            </a:endParaRPr>
          </a:p>
          <a:p>
            <a:pPr marL="266700" lvl="1" indent="-265113">
              <a:spcBef>
                <a:spcPts val="600"/>
              </a:spcBef>
              <a:buFontTx/>
              <a:buChar char="•"/>
              <a:defRPr/>
            </a:pPr>
            <a:r>
              <a:rPr lang="en-US" kern="0" dirty="0">
                <a:solidFill>
                  <a:srgbClr val="4C5B52"/>
                </a:solidFill>
                <a:latin typeface="Arial"/>
                <a:cs typeface="Arial"/>
              </a:rPr>
              <a:t>Posters</a:t>
            </a:r>
            <a:endParaRPr lang="en-GB" kern="0" dirty="0">
              <a:solidFill>
                <a:srgbClr val="4C5B52"/>
              </a:solidFill>
              <a:latin typeface="Arial"/>
              <a:cs typeface="Arial"/>
            </a:endParaRPr>
          </a:p>
          <a:p>
            <a:pPr marL="266700" lvl="1" indent="-265113">
              <a:spcBef>
                <a:spcPts val="600"/>
              </a:spcBef>
              <a:buFontTx/>
              <a:buChar char="•"/>
              <a:defRPr/>
            </a:pPr>
            <a:r>
              <a:rPr lang="en-US" kern="0" dirty="0">
                <a:solidFill>
                  <a:srgbClr val="4C5B52"/>
                </a:solidFill>
                <a:latin typeface="Arial"/>
                <a:cs typeface="Arial"/>
              </a:rPr>
              <a:t>Direct mail</a:t>
            </a:r>
            <a:endParaRPr lang="en-GB" kern="0" dirty="0">
              <a:solidFill>
                <a:srgbClr val="4C5B52"/>
              </a:solidFill>
              <a:latin typeface="Arial"/>
              <a:cs typeface="Arial"/>
            </a:endParaRPr>
          </a:p>
          <a:p>
            <a:pPr marL="266700" lvl="1" indent="-265113">
              <a:spcBef>
                <a:spcPts val="600"/>
              </a:spcBef>
              <a:buFontTx/>
              <a:buChar char="•"/>
              <a:defRPr/>
            </a:pPr>
            <a:r>
              <a:rPr lang="en-US" kern="0" dirty="0">
                <a:solidFill>
                  <a:srgbClr val="4C5B52"/>
                </a:solidFill>
                <a:latin typeface="Arial"/>
                <a:cs typeface="Arial"/>
              </a:rPr>
              <a:t>Television and radio ads</a:t>
            </a:r>
            <a:endParaRPr lang="en-GB" kern="0" dirty="0">
              <a:solidFill>
                <a:srgbClr val="4C5B52"/>
              </a:solidFill>
              <a:latin typeface="Arial"/>
              <a:cs typeface="Arial"/>
            </a:endParaRPr>
          </a:p>
          <a:p>
            <a:pPr marL="266700" lvl="1" indent="-265113">
              <a:spcBef>
                <a:spcPts val="600"/>
              </a:spcBef>
              <a:buFontTx/>
              <a:buChar char="•"/>
              <a:defRPr/>
            </a:pPr>
            <a:r>
              <a:rPr lang="en-US" kern="0" dirty="0">
                <a:solidFill>
                  <a:srgbClr val="4C5B52"/>
                </a:solidFill>
                <a:latin typeface="Arial"/>
                <a:cs typeface="Arial"/>
              </a:rPr>
              <a:t>Sales promotions</a:t>
            </a:r>
            <a:endParaRPr lang="en-GB" kern="0" dirty="0">
              <a:solidFill>
                <a:srgbClr val="4C5B52"/>
              </a:solidFill>
              <a:latin typeface="Arial"/>
              <a:cs typeface="Arial"/>
            </a:endParaRPr>
          </a:p>
          <a:p>
            <a:pPr marL="266700" lvl="1" indent="-265113">
              <a:spcBef>
                <a:spcPts val="600"/>
              </a:spcBef>
              <a:buFontTx/>
              <a:buChar char="•"/>
              <a:defRPr/>
            </a:pPr>
            <a:r>
              <a:rPr lang="en-US" kern="0" dirty="0">
                <a:solidFill>
                  <a:srgbClr val="4C5B52"/>
                </a:solidFill>
                <a:latin typeface="Arial"/>
                <a:cs typeface="Arial"/>
              </a:rPr>
              <a:t>Email and text messages</a:t>
            </a:r>
            <a:endParaRPr lang="en-GB" kern="0" dirty="0">
              <a:solidFill>
                <a:srgbClr val="4C5B52"/>
              </a:solidFill>
              <a:latin typeface="Arial"/>
              <a:cs typeface="Arial"/>
            </a:endParaRPr>
          </a:p>
          <a:p>
            <a:pPr marL="266700" lvl="1" indent="-265113">
              <a:spcBef>
                <a:spcPts val="600"/>
              </a:spcBef>
              <a:buFontTx/>
              <a:buChar char="•"/>
              <a:defRPr/>
            </a:pPr>
            <a:r>
              <a:rPr lang="en-US" kern="0" dirty="0">
                <a:solidFill>
                  <a:srgbClr val="4C5B52"/>
                </a:solidFill>
                <a:latin typeface="Arial"/>
                <a:cs typeface="Arial"/>
              </a:rPr>
              <a:t>Internet (banners, pop-ups, virals)</a:t>
            </a:r>
            <a:endParaRPr lang="en-GB" kern="0" dirty="0">
              <a:solidFill>
                <a:srgbClr val="4C5B52"/>
              </a:solidFill>
              <a:latin typeface="Arial"/>
              <a:cs typeface="Arial"/>
            </a:endParaRPr>
          </a:p>
          <a:p>
            <a:pPr marL="266700" lvl="1" indent="-265113">
              <a:spcBef>
                <a:spcPts val="600"/>
              </a:spcBef>
              <a:buFontTx/>
              <a:buChar char="•"/>
              <a:defRPr/>
            </a:pPr>
            <a:r>
              <a:rPr lang="en-US" kern="0" dirty="0">
                <a:solidFill>
                  <a:srgbClr val="4C5B52"/>
                </a:solidFill>
                <a:latin typeface="Arial"/>
                <a:cs typeface="Arial"/>
              </a:rPr>
              <a:t>Teleshopping</a:t>
            </a:r>
            <a:endParaRPr lang="en-GB" kern="0" dirty="0">
              <a:solidFill>
                <a:srgbClr val="4C5B52"/>
              </a:solidFill>
              <a:latin typeface="Arial"/>
              <a:cs typeface="Arial"/>
            </a:endParaRPr>
          </a:p>
          <a:p>
            <a:pPr marL="266700" lvl="1" indent="-265113">
              <a:spcBef>
                <a:spcPts val="600"/>
              </a:spcBef>
              <a:buFontTx/>
              <a:buChar char="•"/>
              <a:defRPr/>
            </a:pPr>
            <a:r>
              <a:rPr lang="en-US" kern="0" dirty="0">
                <a:solidFill>
                  <a:srgbClr val="4C5B52"/>
                </a:solidFill>
                <a:latin typeface="Arial"/>
                <a:cs typeface="Arial"/>
              </a:rPr>
              <a:t>Cinema commercials</a:t>
            </a:r>
          </a:p>
          <a:p>
            <a:pPr marL="266700" lvl="1" indent="-265113">
              <a:spcBef>
                <a:spcPts val="600"/>
              </a:spcBef>
              <a:buFontTx/>
              <a:buChar char="•"/>
              <a:defRPr/>
            </a:pPr>
            <a:r>
              <a:rPr lang="en-US" dirty="0">
                <a:ea typeface="ＭＳ Ｐゴシック" pitchFamily="34" charset="-128"/>
              </a:rPr>
              <a:t>Online </a:t>
            </a:r>
            <a:r>
              <a:rPr lang="en-US" dirty="0" smtClean="0">
                <a:ea typeface="ＭＳ Ｐゴシック" pitchFamily="34" charset="-128"/>
              </a:rPr>
              <a:t>including social media</a:t>
            </a:r>
          </a:p>
          <a:p>
            <a:pPr marL="266700" lvl="1" indent="-265113">
              <a:spcBef>
                <a:spcPts val="600"/>
              </a:spcBef>
              <a:buFontTx/>
              <a:buChar char="•"/>
              <a:defRPr/>
            </a:pPr>
            <a:r>
              <a:rPr lang="en-US" dirty="0" smtClean="0">
                <a:ea typeface="ＭＳ Ｐゴシック" pitchFamily="34" charset="-128"/>
              </a:rPr>
              <a:t>OBA </a:t>
            </a:r>
            <a:r>
              <a:rPr lang="en-US" dirty="0">
                <a:ea typeface="ＭＳ Ｐゴシック" pitchFamily="34" charset="-128"/>
              </a:rPr>
              <a:t>(Online Behavioural Advertising)</a:t>
            </a:r>
            <a:endParaRPr lang="en-GB" kern="0" dirty="0">
              <a:solidFill>
                <a:srgbClr val="4C5B52"/>
              </a:solidFill>
              <a:latin typeface="Arial"/>
              <a:cs typeface="Arial"/>
            </a:endParaRPr>
          </a:p>
          <a:p>
            <a:pPr marL="266700" lvl="1" indent="-265113">
              <a:buFontTx/>
              <a:buChar char="•"/>
              <a:defRPr/>
            </a:pPr>
            <a:endParaRPr lang="en-GB" kern="0" dirty="0">
              <a:solidFill>
                <a:srgbClr val="4C5B52"/>
              </a:solidFill>
              <a:latin typeface="Arial"/>
              <a:cs typeface="Arial"/>
            </a:endParaRPr>
          </a:p>
        </p:txBody>
      </p:sp>
      <p:pic>
        <p:nvPicPr>
          <p:cNvPr id="5" name="Picture 4" descr="asa.gif"/>
          <p:cNvPicPr>
            <a:picLocks noChangeAspect="1"/>
          </p:cNvPicPr>
          <p:nvPr/>
        </p:nvPicPr>
        <p:blipFill>
          <a:blip r:embed="rId4" cstate="print"/>
          <a:stretch>
            <a:fillRect/>
          </a:stretch>
        </p:blipFill>
        <p:spPr>
          <a:xfrm>
            <a:off x="360000" y="360000"/>
            <a:ext cx="1073468" cy="477584"/>
          </a:xfrm>
          <a:prstGeom prst="rect">
            <a:avLst/>
          </a:prstGeom>
        </p:spPr>
      </p:pic>
    </p:spTree>
    <p:extLst>
      <p:ext uri="{BB962C8B-B14F-4D97-AF65-F5344CB8AC3E}">
        <p14:creationId xmlns:p14="http://schemas.microsoft.com/office/powerpoint/2010/main" val="143485630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358775" y="360000"/>
            <a:ext cx="6734175" cy="982662"/>
          </a:xfrm>
        </p:spPr>
        <p:txBody>
          <a:bodyPr/>
          <a:lstStyle/>
          <a:p>
            <a:r>
              <a:rPr lang="en-GB" dirty="0" smtClean="0"/>
              <a:t>Follow us on Twitter:</a:t>
            </a:r>
          </a:p>
        </p:txBody>
      </p:sp>
      <p:sp>
        <p:nvSpPr>
          <p:cNvPr id="6147" name="Content Placeholder 2"/>
          <p:cNvSpPr>
            <a:spLocks noGrp="1"/>
          </p:cNvSpPr>
          <p:nvPr>
            <p:ph idx="1"/>
          </p:nvPr>
        </p:nvSpPr>
        <p:spPr>
          <a:xfrm>
            <a:off x="358775" y="1260000"/>
            <a:ext cx="3637161" cy="1728192"/>
          </a:xfrm>
        </p:spPr>
        <p:txBody>
          <a:bodyPr/>
          <a:lstStyle/>
          <a:p>
            <a:pPr>
              <a:buFont typeface="Arial" charset="0"/>
              <a:buNone/>
              <a:defRPr/>
            </a:pPr>
            <a:r>
              <a:rPr lang="en-US" sz="2000" b="1" dirty="0"/>
              <a:t>@</a:t>
            </a:r>
            <a:r>
              <a:rPr lang="en-US" sz="2000" b="1" dirty="0" smtClean="0"/>
              <a:t>CAP_UK</a:t>
            </a:r>
          </a:p>
          <a:p>
            <a:pPr>
              <a:buFont typeface="Arial" charset="0"/>
              <a:buNone/>
              <a:defRPr/>
            </a:pPr>
            <a:endParaRPr lang="en-US" sz="2000" b="1" dirty="0">
              <a:solidFill>
                <a:schemeClr val="accent1"/>
              </a:solidFill>
            </a:endParaRPr>
          </a:p>
          <a:p>
            <a:pPr>
              <a:buFont typeface="Arial" charset="0"/>
              <a:buNone/>
              <a:defRPr/>
            </a:pPr>
            <a:r>
              <a:rPr lang="en-US" sz="2000" b="1" dirty="0" smtClean="0"/>
              <a:t>@ASA_UK</a:t>
            </a:r>
            <a:endParaRPr lang="en-GB" sz="2000" b="1" dirty="0" smtClean="0">
              <a:solidFill>
                <a:schemeClr val="accent1"/>
              </a:solidFill>
            </a:endParaRPr>
          </a:p>
          <a:p>
            <a:pPr>
              <a:buFont typeface="Arial" charset="0"/>
              <a:buNone/>
              <a:defRPr/>
            </a:pPr>
            <a:endParaRPr lang="en-GB" b="1" dirty="0">
              <a:solidFill>
                <a:schemeClr val="accent1"/>
              </a:solidFill>
            </a:endParaRPr>
          </a:p>
          <a:p>
            <a:pPr>
              <a:buFont typeface="Arial" charset="0"/>
              <a:buNone/>
              <a:defRPr/>
            </a:pPr>
            <a:endParaRPr lang="en-GB" b="1" dirty="0" smtClean="0">
              <a:solidFill>
                <a:schemeClr val="accent1"/>
              </a:solidFill>
            </a:endParaRPr>
          </a:p>
          <a:p>
            <a:pPr>
              <a:buFont typeface="Arial" charset="0"/>
              <a:buNone/>
              <a:defRPr/>
            </a:pPr>
            <a:endParaRPr lang="en-GB" b="1" dirty="0">
              <a:solidFill>
                <a:schemeClr val="accent1"/>
              </a:solidFill>
            </a:endParaRPr>
          </a:p>
          <a:p>
            <a:pPr>
              <a:buFont typeface="Arial" charset="0"/>
              <a:buNone/>
              <a:defRPr/>
            </a:pPr>
            <a:endParaRPr lang="en-GB" b="1" dirty="0" smtClean="0">
              <a:solidFill>
                <a:schemeClr val="accent1"/>
              </a:solidFill>
            </a:endParaRPr>
          </a:p>
          <a:p>
            <a:pPr>
              <a:buFont typeface="Arial" charset="0"/>
              <a:buNone/>
              <a:defRPr/>
            </a:pPr>
            <a:endParaRPr lang="en-GB" b="1" dirty="0">
              <a:solidFill>
                <a:schemeClr val="accent1"/>
              </a:solidFill>
            </a:endParaRPr>
          </a:p>
          <a:p>
            <a:pPr marL="0" indent="0"/>
            <a:r>
              <a:rPr lang="en-US" sz="2000" b="1" dirty="0"/>
              <a:t>Shahriar Coupal</a:t>
            </a:r>
          </a:p>
          <a:p>
            <a:pPr marL="0" indent="0"/>
            <a:r>
              <a:rPr lang="en-GB" sz="2000" dirty="0"/>
              <a:t>ASA Director</a:t>
            </a:r>
          </a:p>
          <a:p>
            <a:pPr marL="0" indent="0"/>
            <a:r>
              <a:rPr lang="en-GB" sz="2000" dirty="0"/>
              <a:t>Advertising Policy </a:t>
            </a:r>
            <a:r>
              <a:rPr lang="en-GB" sz="2000" dirty="0" smtClean="0"/>
              <a:t>and Practice</a:t>
            </a:r>
            <a:endParaRPr lang="en-GB" sz="2000" dirty="0"/>
          </a:p>
          <a:p>
            <a:pPr>
              <a:buFont typeface="Arial" charset="0"/>
              <a:buNone/>
              <a:defRPr/>
            </a:pPr>
            <a:r>
              <a:rPr lang="en-GB" sz="2000" dirty="0" smtClean="0">
                <a:hlinkClick r:id="rId3"/>
              </a:rPr>
              <a:t>shahriarc@asa.org.uk</a:t>
            </a:r>
            <a:endParaRPr lang="en-GB" sz="2000" dirty="0" smtClean="0"/>
          </a:p>
          <a:p>
            <a:pPr>
              <a:buFont typeface="Arial" charset="0"/>
              <a:buNone/>
              <a:defRPr/>
            </a:pPr>
            <a:endParaRPr lang="en-GB" sz="1800" dirty="0" smtClean="0"/>
          </a:p>
          <a:p>
            <a:pPr>
              <a:buFont typeface="Arial" charset="0"/>
              <a:buNone/>
              <a:defRPr/>
            </a:pPr>
            <a:endParaRPr lang="en-GB" dirty="0" smtClean="0">
              <a:latin typeface="+mj-lt"/>
            </a:endParaRPr>
          </a:p>
          <a:p>
            <a:pPr>
              <a:defRPr/>
            </a:pPr>
            <a:endParaRPr lang="en-GB" b="1" dirty="0" smtClean="0"/>
          </a:p>
          <a:p>
            <a:pPr>
              <a:defRPr/>
            </a:pPr>
            <a:endParaRPr lang="en-GB" b="1" dirty="0" smtClean="0"/>
          </a:p>
        </p:txBody>
      </p:sp>
      <p:pic>
        <p:nvPicPr>
          <p:cNvPr id="35844" name="Picture 3" descr="Picture1.jpg"/>
          <p:cNvPicPr>
            <a:picLocks noChangeAspect="1"/>
          </p:cNvPicPr>
          <p:nvPr/>
        </p:nvPicPr>
        <p:blipFill>
          <a:blip r:embed="rId4" cstate="print"/>
          <a:srcRect l="50787" b="41600"/>
          <a:stretch>
            <a:fillRect/>
          </a:stretch>
        </p:blipFill>
        <p:spPr bwMode="auto">
          <a:xfrm>
            <a:off x="4643438" y="0"/>
            <a:ext cx="4500562" cy="4005263"/>
          </a:xfrm>
          <a:prstGeom prst="rect">
            <a:avLst/>
          </a:prstGeom>
          <a:noFill/>
          <a:ln w="9525">
            <a:noFill/>
            <a:miter lim="800000"/>
            <a:headEnd/>
            <a:tailEnd/>
          </a:ln>
        </p:spPr>
      </p:pic>
      <p:cxnSp>
        <p:nvCxnSpPr>
          <p:cNvPr id="5" name="Straight Connector 4"/>
          <p:cNvCxnSpPr/>
          <p:nvPr/>
        </p:nvCxnSpPr>
        <p:spPr>
          <a:xfrm>
            <a:off x="0" y="5651500"/>
            <a:ext cx="9144000" cy="0"/>
          </a:xfrm>
          <a:prstGeom prst="line">
            <a:avLst/>
          </a:prstGeom>
          <a:ln w="114300">
            <a:solidFill>
              <a:srgbClr val="EDEBE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78084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D2123_ASACAP_PPT_Fixed3.jpg"/>
          <p:cNvPicPr>
            <a:picLocks noChangeAspect="1"/>
          </p:cNvPicPr>
          <p:nvPr/>
        </p:nvPicPr>
        <p:blipFill>
          <a:blip r:embed="rId2" cstate="print"/>
          <a:srcRect b="15350"/>
          <a:stretch>
            <a:fillRect/>
          </a:stretch>
        </p:blipFill>
        <p:spPr>
          <a:xfrm>
            <a:off x="0" y="0"/>
            <a:ext cx="9144000" cy="5805264"/>
          </a:xfrm>
          <a:prstGeom prst="rect">
            <a:avLst/>
          </a:prstGeom>
        </p:spPr>
      </p:pic>
      <p:pic>
        <p:nvPicPr>
          <p:cNvPr id="6" name="Picture 5" descr="asa.gif"/>
          <p:cNvPicPr>
            <a:picLocks noChangeAspect="1"/>
          </p:cNvPicPr>
          <p:nvPr/>
        </p:nvPicPr>
        <p:blipFill>
          <a:blip r:embed="rId3" cstate="print"/>
          <a:stretch>
            <a:fillRect/>
          </a:stretch>
        </p:blipFill>
        <p:spPr>
          <a:xfrm>
            <a:off x="350076" y="1772816"/>
            <a:ext cx="1073468" cy="477584"/>
          </a:xfrm>
          <a:prstGeom prst="rect">
            <a:avLst/>
          </a:prstGeom>
        </p:spPr>
      </p:pic>
      <p:pic>
        <p:nvPicPr>
          <p:cNvPr id="7" name="Picture 6" descr="cap.gif"/>
          <p:cNvPicPr>
            <a:picLocks noChangeAspect="1"/>
          </p:cNvPicPr>
          <p:nvPr/>
        </p:nvPicPr>
        <p:blipFill>
          <a:blip r:embed="rId4" cstate="print"/>
          <a:stretch>
            <a:fillRect/>
          </a:stretch>
        </p:blipFill>
        <p:spPr>
          <a:xfrm>
            <a:off x="350076" y="3416363"/>
            <a:ext cx="1095375" cy="477584"/>
          </a:xfrm>
          <a:prstGeom prst="rect">
            <a:avLst/>
          </a:prstGeom>
        </p:spPr>
      </p:pic>
      <p:sp>
        <p:nvSpPr>
          <p:cNvPr id="8" name="TextBox 7"/>
          <p:cNvSpPr txBox="1"/>
          <p:nvPr/>
        </p:nvSpPr>
        <p:spPr>
          <a:xfrm>
            <a:off x="358775" y="360000"/>
            <a:ext cx="4176464" cy="577592"/>
          </a:xfrm>
          <a:prstGeom prst="rect">
            <a:avLst/>
          </a:prstGeom>
          <a:noFill/>
        </p:spPr>
        <p:txBody>
          <a:bodyPr wrap="square" lIns="0" tIns="0" rIns="0" bIns="0" rtlCol="0">
            <a:noAutofit/>
          </a:bodyPr>
          <a:lstStyle/>
          <a:p>
            <a:r>
              <a:rPr lang="en-US" sz="2600" b="1" kern="0" dirty="0" smtClean="0">
                <a:solidFill>
                  <a:srgbClr val="4C5B52"/>
                </a:solidFill>
                <a:latin typeface="Arial"/>
                <a:ea typeface="+mj-ea"/>
                <a:cs typeface="Arial"/>
              </a:rPr>
              <a:t>One Stop Shop</a:t>
            </a:r>
            <a:r>
              <a:rPr lang="en-GB" sz="2600" b="1" kern="0" dirty="0" smtClean="0">
                <a:solidFill>
                  <a:srgbClr val="4C5B52"/>
                </a:solidFill>
                <a:latin typeface="Arial"/>
                <a:ea typeface="+mj-ea"/>
                <a:cs typeface="Arial"/>
              </a:rPr>
              <a:t/>
            </a:r>
            <a:br>
              <a:rPr lang="en-GB" sz="2600" b="1" kern="0" dirty="0" smtClean="0">
                <a:solidFill>
                  <a:srgbClr val="4C5B52"/>
                </a:solidFill>
                <a:latin typeface="Arial"/>
                <a:ea typeface="+mj-ea"/>
                <a:cs typeface="Arial"/>
              </a:rPr>
            </a:br>
            <a:endParaRPr lang="en-GB" dirty="0"/>
          </a:p>
        </p:txBody>
      </p:sp>
      <p:sp>
        <p:nvSpPr>
          <p:cNvPr id="9" name="Title 6"/>
          <p:cNvSpPr txBox="1">
            <a:spLocks/>
          </p:cNvSpPr>
          <p:nvPr/>
        </p:nvSpPr>
        <p:spPr bwMode="auto">
          <a:xfrm>
            <a:off x="467544" y="1580531"/>
            <a:ext cx="6444247" cy="18358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266700" indent="-266700" defTabSz="355600">
              <a:spcBef>
                <a:spcPts val="600"/>
              </a:spcBef>
            </a:pPr>
            <a:r>
              <a:rPr lang="en-US" b="1" dirty="0" smtClean="0"/>
              <a:t>                 </a:t>
            </a:r>
            <a:r>
              <a:rPr lang="en-GB" sz="2400" dirty="0"/>
              <a:t>assesses if ads breach the </a:t>
            </a:r>
          </a:p>
          <a:p>
            <a:pPr marL="266700" indent="-266700" defTabSz="355600">
              <a:spcBef>
                <a:spcPts val="600"/>
              </a:spcBef>
            </a:pPr>
            <a:r>
              <a:rPr lang="en-GB" sz="2400" dirty="0"/>
              <a:t>				 Advertising Codes</a:t>
            </a:r>
          </a:p>
          <a:p>
            <a:pPr marL="266700" indent="-266700" defTabSz="355600">
              <a:spcBef>
                <a:spcPts val="600"/>
              </a:spcBef>
            </a:pPr>
            <a:r>
              <a:rPr lang="en-US" b="1" dirty="0" smtClean="0"/>
              <a:t> </a:t>
            </a:r>
          </a:p>
          <a:p>
            <a:pPr marL="266700" indent="-266700" defTabSz="355600">
              <a:spcBef>
                <a:spcPts val="600"/>
              </a:spcBef>
            </a:pPr>
            <a:endParaRPr lang="en-US" sz="2400" b="1" dirty="0"/>
          </a:p>
          <a:p>
            <a:pPr marL="266700" indent="-266700" defTabSz="355600">
              <a:spcBef>
                <a:spcPts val="600"/>
              </a:spcBef>
            </a:pPr>
            <a:r>
              <a:rPr lang="en-US" sz="2400" b="1" dirty="0" smtClean="0"/>
              <a:t>				writes and enforces the Advertising 				Codes</a:t>
            </a:r>
            <a:endParaRPr lang="en-GB" sz="2400" b="1" dirty="0" smtClean="0"/>
          </a:p>
          <a:p>
            <a:pPr marL="266700" indent="-266700" defTabSz="355600">
              <a:spcBef>
                <a:spcPts val="600"/>
              </a:spcBef>
            </a:pPr>
            <a:r>
              <a:rPr lang="en-US" dirty="0" smtClean="0"/>
              <a:t> </a:t>
            </a:r>
            <a:endParaRPr lang="en-GB" dirty="0" smtClean="0"/>
          </a:p>
          <a:p>
            <a:pPr marL="266700" indent="-266700" defTabSz="355600">
              <a:spcBef>
                <a:spcPts val="600"/>
              </a:spcBef>
            </a:pPr>
            <a:r>
              <a:rPr lang="en-US" dirty="0" smtClean="0"/>
              <a:t> </a:t>
            </a:r>
            <a:endParaRPr lang="en-GB" dirty="0" smtClean="0"/>
          </a:p>
          <a:p>
            <a:pPr marL="266700" indent="-266700" defTabSz="355600">
              <a:spcBef>
                <a:spcPts val="600"/>
              </a:spcBef>
            </a:pPr>
            <a:r>
              <a:rPr lang="en-US" b="1" dirty="0" smtClean="0"/>
              <a:t>                  </a:t>
            </a:r>
            <a:endParaRPr lang="en-GB" sz="2400" dirty="0" smtClean="0"/>
          </a:p>
        </p:txBody>
      </p:sp>
    </p:spTree>
    <p:extLst>
      <p:ext uri="{BB962C8B-B14F-4D97-AF65-F5344CB8AC3E}">
        <p14:creationId xmlns:p14="http://schemas.microsoft.com/office/powerpoint/2010/main" val="9411605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0000" y="468000"/>
            <a:ext cx="6734175" cy="405358"/>
          </a:xfrm>
        </p:spPr>
        <p:txBody>
          <a:bodyPr/>
          <a:lstStyle/>
          <a:p>
            <a:r>
              <a:rPr lang="en-GB" dirty="0" smtClean="0"/>
              <a:t>Self-regulation</a:t>
            </a:r>
            <a:endParaRPr lang="en-GB" dirty="0"/>
          </a:p>
        </p:txBody>
      </p:sp>
      <p:sp>
        <p:nvSpPr>
          <p:cNvPr id="3" name="Content Placeholder 2"/>
          <p:cNvSpPr>
            <a:spLocks noGrp="1"/>
          </p:cNvSpPr>
          <p:nvPr>
            <p:ph idx="1"/>
          </p:nvPr>
        </p:nvSpPr>
        <p:spPr>
          <a:xfrm>
            <a:off x="252000" y="1196752"/>
            <a:ext cx="7093545" cy="4635736"/>
          </a:xfrm>
        </p:spPr>
        <p:txBody>
          <a:bodyPr/>
          <a:lstStyle/>
          <a:p>
            <a:pPr marL="552450" lvl="1" indent="-285750">
              <a:buFont typeface="Arial" pitchFamily="34" charset="0"/>
              <a:buChar char="•"/>
            </a:pPr>
            <a:endParaRPr lang="en-GB" sz="2000" b="1" u="sng" dirty="0" smtClean="0"/>
          </a:p>
          <a:p>
            <a:pPr marL="552450" lvl="1" indent="-285750">
              <a:buFont typeface="Arial" pitchFamily="34" charset="0"/>
              <a:buChar char="•"/>
            </a:pPr>
            <a:r>
              <a:rPr lang="en-GB" sz="2000" b="1" u="sng" dirty="0" smtClean="0"/>
              <a:t>Self</a:t>
            </a:r>
            <a:r>
              <a:rPr lang="en-GB" sz="2000" dirty="0" smtClean="0"/>
              <a:t>-finances UK </a:t>
            </a:r>
            <a:r>
              <a:rPr lang="en-GB" sz="2000" dirty="0"/>
              <a:t>advertising regulatory </a:t>
            </a:r>
            <a:r>
              <a:rPr lang="en-GB" sz="2000" dirty="0" smtClean="0"/>
              <a:t>system</a:t>
            </a:r>
            <a:endParaRPr lang="en-GB" sz="2000" dirty="0"/>
          </a:p>
          <a:p>
            <a:pPr marL="552450" lvl="1" indent="-285750">
              <a:buFont typeface="Arial" pitchFamily="34" charset="0"/>
              <a:buChar char="•"/>
            </a:pPr>
            <a:endParaRPr lang="en-GB" sz="2000" dirty="0"/>
          </a:p>
          <a:p>
            <a:pPr marL="552450" lvl="1" indent="-285750">
              <a:buFont typeface="Arial" pitchFamily="34" charset="0"/>
              <a:buChar char="•"/>
            </a:pPr>
            <a:endParaRPr lang="en-GB" sz="2000" b="1" u="sng" dirty="0" smtClean="0"/>
          </a:p>
          <a:p>
            <a:pPr marL="552450" lvl="1" indent="-285750">
              <a:buFont typeface="Arial" pitchFamily="34" charset="0"/>
              <a:buChar char="•"/>
            </a:pPr>
            <a:r>
              <a:rPr lang="en-GB" sz="2000" b="1" u="sng" dirty="0" smtClean="0"/>
              <a:t>Self</a:t>
            </a:r>
            <a:r>
              <a:rPr lang="en-GB" sz="2000" dirty="0" smtClean="0"/>
              <a:t>-authors UK </a:t>
            </a:r>
            <a:r>
              <a:rPr lang="en-GB" sz="2000" dirty="0"/>
              <a:t>Advertising </a:t>
            </a:r>
            <a:r>
              <a:rPr lang="en-GB" sz="2000" dirty="0" smtClean="0"/>
              <a:t>Codes</a:t>
            </a:r>
            <a:endParaRPr lang="en-GB" sz="2000" dirty="0"/>
          </a:p>
          <a:p>
            <a:pPr marL="552450" lvl="1" indent="-285750">
              <a:buFont typeface="Arial" pitchFamily="34" charset="0"/>
              <a:buChar char="•"/>
            </a:pPr>
            <a:endParaRPr lang="en-GB" sz="2000" dirty="0"/>
          </a:p>
          <a:p>
            <a:pPr marL="552450" lvl="1" indent="-285750">
              <a:buFont typeface="Arial" pitchFamily="34" charset="0"/>
              <a:buChar char="•"/>
            </a:pPr>
            <a:endParaRPr lang="en-GB" sz="2000" b="1" u="sng" dirty="0" smtClean="0"/>
          </a:p>
          <a:p>
            <a:pPr marL="552450" lvl="1" indent="-285750">
              <a:buFont typeface="Arial" pitchFamily="34" charset="0"/>
              <a:buChar char="•"/>
            </a:pPr>
            <a:r>
              <a:rPr lang="en-GB" sz="2000" b="1" u="sng" dirty="0" smtClean="0"/>
              <a:t>Self</a:t>
            </a:r>
            <a:r>
              <a:rPr lang="en-GB" sz="2000" dirty="0" smtClean="0"/>
              <a:t>-enforces UK </a:t>
            </a:r>
            <a:r>
              <a:rPr lang="en-GB" sz="2000" dirty="0"/>
              <a:t>Advertising Codes</a:t>
            </a:r>
          </a:p>
          <a:p>
            <a:pPr marL="552450" lvl="1" indent="-285750">
              <a:buFont typeface="Arial" pitchFamily="34" charset="0"/>
              <a:buChar char="•"/>
            </a:pPr>
            <a:endParaRPr lang="en-GB" sz="2000" dirty="0"/>
          </a:p>
          <a:p>
            <a:pPr marL="268287" lvl="2" indent="0">
              <a:buNone/>
            </a:pPr>
            <a:endParaRPr lang="en-GB" sz="2000" dirty="0"/>
          </a:p>
          <a:p>
            <a:pPr lvl="2">
              <a:buFont typeface="Arial" panose="020B0604020202020204" pitchFamily="34" charset="0"/>
              <a:buChar char="•"/>
            </a:pPr>
            <a:endParaRPr lang="en-GB" sz="2000" dirty="0"/>
          </a:p>
          <a:p>
            <a:endParaRPr lang="en-GB" dirty="0"/>
          </a:p>
        </p:txBody>
      </p:sp>
      <p:pic>
        <p:nvPicPr>
          <p:cNvPr id="4" name="Picture 3" descr="cap.gif"/>
          <p:cNvPicPr>
            <a:picLocks noChangeAspect="1"/>
          </p:cNvPicPr>
          <p:nvPr/>
        </p:nvPicPr>
        <p:blipFill>
          <a:blip r:embed="rId2" cstate="print"/>
          <a:stretch>
            <a:fillRect/>
          </a:stretch>
        </p:blipFill>
        <p:spPr>
          <a:xfrm>
            <a:off x="360000" y="360000"/>
            <a:ext cx="1095375" cy="477584"/>
          </a:xfrm>
          <a:prstGeom prst="rect">
            <a:avLst/>
          </a:prstGeom>
        </p:spPr>
      </p:pic>
    </p:spTree>
    <p:extLst>
      <p:ext uri="{BB962C8B-B14F-4D97-AF65-F5344CB8AC3E}">
        <p14:creationId xmlns:p14="http://schemas.microsoft.com/office/powerpoint/2010/main" val="3762754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0000" y="468000"/>
            <a:ext cx="6734175" cy="405358"/>
          </a:xfrm>
        </p:spPr>
        <p:txBody>
          <a:bodyPr/>
          <a:lstStyle/>
          <a:p>
            <a:r>
              <a:rPr lang="en-GB" dirty="0" smtClean="0"/>
              <a:t>Self-regulation</a:t>
            </a:r>
            <a:endParaRPr lang="en-GB" dirty="0"/>
          </a:p>
        </p:txBody>
      </p:sp>
      <p:sp>
        <p:nvSpPr>
          <p:cNvPr id="3" name="Content Placeholder 2"/>
          <p:cNvSpPr>
            <a:spLocks noGrp="1"/>
          </p:cNvSpPr>
          <p:nvPr>
            <p:ph idx="1"/>
          </p:nvPr>
        </p:nvSpPr>
        <p:spPr>
          <a:xfrm>
            <a:off x="252000" y="1196752"/>
            <a:ext cx="7272328" cy="4635736"/>
          </a:xfrm>
        </p:spPr>
        <p:txBody>
          <a:bodyPr/>
          <a:lstStyle/>
          <a:p>
            <a:pPr lvl="2">
              <a:buFont typeface="Arial" panose="020B0604020202020204" pitchFamily="34" charset="0"/>
              <a:buChar char="•"/>
            </a:pPr>
            <a:r>
              <a:rPr lang="en-GB" sz="2000" dirty="0" smtClean="0"/>
              <a:t>Why</a:t>
            </a:r>
            <a:r>
              <a:rPr lang="en-GB" sz="2000" dirty="0"/>
              <a:t>? </a:t>
            </a:r>
            <a:r>
              <a:rPr lang="en-GB" sz="2000" b="1" u="sng" dirty="0" smtClean="0"/>
              <a:t>Self</a:t>
            </a:r>
            <a:r>
              <a:rPr lang="en-GB" sz="2000" dirty="0" smtClean="0"/>
              <a:t>-interest. To maintain </a:t>
            </a:r>
            <a:r>
              <a:rPr lang="en-GB" sz="2000" dirty="0"/>
              <a:t>trust in </a:t>
            </a:r>
            <a:r>
              <a:rPr lang="en-GB" sz="2000" dirty="0" smtClean="0"/>
              <a:t>advertising</a:t>
            </a:r>
          </a:p>
          <a:p>
            <a:pPr lvl="2">
              <a:buFont typeface="Arial" panose="020B0604020202020204" pitchFamily="34" charset="0"/>
              <a:buChar char="•"/>
            </a:pPr>
            <a:endParaRPr lang="en-GB" sz="2000" dirty="0"/>
          </a:p>
          <a:p>
            <a:pPr lvl="2">
              <a:buFont typeface="Arial" panose="020B0604020202020204" pitchFamily="34" charset="0"/>
              <a:buChar char="•"/>
            </a:pPr>
            <a:r>
              <a:rPr lang="en-GB" sz="2000" dirty="0" smtClean="0"/>
              <a:t>Good for consumer and good for business</a:t>
            </a:r>
          </a:p>
          <a:p>
            <a:pPr lvl="2">
              <a:buFont typeface="Arial" panose="020B0604020202020204" pitchFamily="34" charset="0"/>
              <a:buChar char="•"/>
            </a:pPr>
            <a:endParaRPr lang="en-GB" sz="2000" dirty="0"/>
          </a:p>
          <a:p>
            <a:pPr lvl="2">
              <a:buFont typeface="Arial" panose="020B0604020202020204" pitchFamily="34" charset="0"/>
              <a:buChar char="•"/>
            </a:pPr>
            <a:r>
              <a:rPr lang="en-GB" sz="2000" dirty="0" smtClean="0"/>
              <a:t>Government: ‘Gold Standard’ self-regulator</a:t>
            </a:r>
            <a:endParaRPr lang="en-GB" sz="2000" dirty="0"/>
          </a:p>
          <a:p>
            <a:pPr lvl="2">
              <a:buFont typeface="Arial" panose="020B0604020202020204" pitchFamily="34" charset="0"/>
              <a:buChar char="•"/>
            </a:pPr>
            <a:endParaRPr lang="en-GB" sz="2000" dirty="0"/>
          </a:p>
          <a:p>
            <a:pPr lvl="2">
              <a:buFont typeface="Arial" panose="020B0604020202020204" pitchFamily="34" charset="0"/>
              <a:buChar char="•"/>
            </a:pPr>
            <a:r>
              <a:rPr lang="en-GB" sz="2000" dirty="0" smtClean="0"/>
              <a:t>EU: </a:t>
            </a:r>
            <a:r>
              <a:rPr lang="en-GB" sz="2000" dirty="0"/>
              <a:t>self-regulation </a:t>
            </a:r>
            <a:r>
              <a:rPr lang="en-GB" sz="2000" dirty="0" smtClean="0"/>
              <a:t>seen </a:t>
            </a:r>
            <a:r>
              <a:rPr lang="en-GB" sz="2000" dirty="0"/>
              <a:t>as </a:t>
            </a:r>
            <a:r>
              <a:rPr lang="en-GB" sz="2000" dirty="0" smtClean="0"/>
              <a:t>alternative </a:t>
            </a:r>
            <a:r>
              <a:rPr lang="en-GB" sz="2000" dirty="0"/>
              <a:t>to statutory control</a:t>
            </a:r>
          </a:p>
          <a:p>
            <a:pPr lvl="2">
              <a:buFont typeface="Arial" panose="020B0604020202020204" pitchFamily="34" charset="0"/>
              <a:buChar char="•"/>
            </a:pPr>
            <a:endParaRPr lang="en-GB" sz="2000" dirty="0"/>
          </a:p>
          <a:p>
            <a:pPr lvl="2">
              <a:buFont typeface="Arial" panose="020B0604020202020204" pitchFamily="34" charset="0"/>
              <a:buChar char="•"/>
            </a:pPr>
            <a:endParaRPr lang="en-GB" sz="2000" dirty="0"/>
          </a:p>
          <a:p>
            <a:endParaRPr lang="en-GB" dirty="0"/>
          </a:p>
        </p:txBody>
      </p:sp>
      <p:pic>
        <p:nvPicPr>
          <p:cNvPr id="4" name="Picture 3" descr="cap.gif"/>
          <p:cNvPicPr>
            <a:picLocks noChangeAspect="1"/>
          </p:cNvPicPr>
          <p:nvPr/>
        </p:nvPicPr>
        <p:blipFill>
          <a:blip r:embed="rId2" cstate="print"/>
          <a:stretch>
            <a:fillRect/>
          </a:stretch>
        </p:blipFill>
        <p:spPr>
          <a:xfrm>
            <a:off x="360000" y="360000"/>
            <a:ext cx="1095375" cy="477584"/>
          </a:xfrm>
          <a:prstGeom prst="rect">
            <a:avLst/>
          </a:prstGeom>
        </p:spPr>
      </p:pic>
    </p:spTree>
    <p:extLst>
      <p:ext uri="{BB962C8B-B14F-4D97-AF65-F5344CB8AC3E}">
        <p14:creationId xmlns:p14="http://schemas.microsoft.com/office/powerpoint/2010/main" val="30741857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D2123_ASACAP_PPT_Fixed5.jpg"/>
          <p:cNvPicPr>
            <a:picLocks noChangeAspect="1"/>
          </p:cNvPicPr>
          <p:nvPr/>
        </p:nvPicPr>
        <p:blipFill>
          <a:blip r:embed="rId3" cstate="print"/>
          <a:srcRect b="15350"/>
          <a:stretch>
            <a:fillRect/>
          </a:stretch>
        </p:blipFill>
        <p:spPr>
          <a:xfrm>
            <a:off x="0" y="0"/>
            <a:ext cx="9144000" cy="5805264"/>
          </a:xfrm>
          <a:prstGeom prst="rect">
            <a:avLst/>
          </a:prstGeom>
        </p:spPr>
      </p:pic>
      <p:sp>
        <p:nvSpPr>
          <p:cNvPr id="6" name="TextBox 5"/>
          <p:cNvSpPr txBox="1"/>
          <p:nvPr/>
        </p:nvSpPr>
        <p:spPr>
          <a:xfrm>
            <a:off x="358775" y="360000"/>
            <a:ext cx="4176464" cy="577592"/>
          </a:xfrm>
          <a:prstGeom prst="rect">
            <a:avLst/>
          </a:prstGeom>
          <a:noFill/>
        </p:spPr>
        <p:txBody>
          <a:bodyPr wrap="square" lIns="0" tIns="0" rIns="0" bIns="0" rtlCol="0">
            <a:noAutofit/>
          </a:bodyPr>
          <a:lstStyle/>
          <a:p>
            <a:r>
              <a:rPr lang="en-US" sz="2600" b="1" kern="0" dirty="0" smtClean="0">
                <a:solidFill>
                  <a:srgbClr val="4C5B52"/>
                </a:solidFill>
                <a:latin typeface="Arial"/>
                <a:ea typeface="+mj-ea"/>
                <a:cs typeface="Arial"/>
              </a:rPr>
              <a:t>360º regulation</a:t>
            </a:r>
            <a:r>
              <a:rPr lang="en-GB" sz="2600" b="1" kern="0" dirty="0" smtClean="0">
                <a:solidFill>
                  <a:srgbClr val="4C5B52"/>
                </a:solidFill>
                <a:latin typeface="Arial"/>
                <a:ea typeface="+mj-ea"/>
                <a:cs typeface="Arial"/>
              </a:rPr>
              <a:t/>
            </a:r>
            <a:br>
              <a:rPr lang="en-GB" sz="2600" b="1" kern="0" dirty="0" smtClean="0">
                <a:solidFill>
                  <a:srgbClr val="4C5B52"/>
                </a:solidFill>
                <a:latin typeface="Arial"/>
                <a:ea typeface="+mj-ea"/>
                <a:cs typeface="Arial"/>
              </a:rPr>
            </a:br>
            <a:endParaRPr lang="en-GB" dirty="0"/>
          </a:p>
        </p:txBody>
      </p:sp>
      <p:sp>
        <p:nvSpPr>
          <p:cNvPr id="7" name="Title 6"/>
          <p:cNvSpPr txBox="1">
            <a:spLocks/>
          </p:cNvSpPr>
          <p:nvPr/>
        </p:nvSpPr>
        <p:spPr bwMode="auto">
          <a:xfrm>
            <a:off x="360001" y="1260000"/>
            <a:ext cx="3995975" cy="367166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266700" lvl="1" indent="-265113">
              <a:buFontTx/>
              <a:buChar char="•"/>
            </a:pPr>
            <a:r>
              <a:rPr lang="en-US" sz="2200" kern="0" dirty="0">
                <a:solidFill>
                  <a:srgbClr val="4C5B52"/>
                </a:solidFill>
                <a:latin typeface="Arial"/>
                <a:cs typeface="Arial"/>
              </a:rPr>
              <a:t>Complaints and investigation</a:t>
            </a:r>
            <a:endParaRPr lang="en-GB" sz="2200" kern="0" dirty="0">
              <a:solidFill>
                <a:srgbClr val="4C5B52"/>
              </a:solidFill>
              <a:latin typeface="Arial"/>
              <a:cs typeface="Arial"/>
            </a:endParaRPr>
          </a:p>
          <a:p>
            <a:pPr marL="266700" lvl="1" indent="-265113">
              <a:buFontTx/>
              <a:buChar char="•"/>
            </a:pPr>
            <a:endParaRPr lang="en-US" sz="2200" kern="0" dirty="0" smtClean="0">
              <a:solidFill>
                <a:srgbClr val="4C5B52"/>
              </a:solidFill>
              <a:latin typeface="Arial"/>
              <a:cs typeface="Arial"/>
            </a:endParaRPr>
          </a:p>
          <a:p>
            <a:pPr marL="266700" lvl="1" indent="-265113">
              <a:buFontTx/>
              <a:buChar char="•"/>
            </a:pPr>
            <a:r>
              <a:rPr lang="en-US" sz="2200" kern="0" dirty="0">
                <a:solidFill>
                  <a:srgbClr val="4C5B52"/>
                </a:solidFill>
                <a:latin typeface="Arial"/>
                <a:cs typeface="Arial"/>
              </a:rPr>
              <a:t>Monitoring </a:t>
            </a:r>
            <a:r>
              <a:rPr lang="en-US" sz="2200" kern="0" dirty="0" smtClean="0">
                <a:solidFill>
                  <a:srgbClr val="4C5B52"/>
                </a:solidFill>
                <a:latin typeface="Arial"/>
                <a:cs typeface="Arial"/>
              </a:rPr>
              <a:t>and enforcing compliance</a:t>
            </a:r>
            <a:endParaRPr lang="en-GB" sz="2200" kern="0" dirty="0">
              <a:solidFill>
                <a:srgbClr val="4C5B52"/>
              </a:solidFill>
              <a:latin typeface="Arial"/>
              <a:cs typeface="Arial"/>
            </a:endParaRPr>
          </a:p>
          <a:p>
            <a:pPr marL="266700" lvl="1" indent="-265113">
              <a:buFontTx/>
              <a:buChar char="•"/>
            </a:pPr>
            <a:endParaRPr lang="en-US" sz="2200" kern="0" dirty="0" smtClean="0">
              <a:solidFill>
                <a:srgbClr val="4C5B52"/>
              </a:solidFill>
              <a:latin typeface="Arial"/>
              <a:cs typeface="Arial"/>
            </a:endParaRPr>
          </a:p>
          <a:p>
            <a:pPr marL="266700" lvl="1" indent="-265113">
              <a:buFontTx/>
              <a:buChar char="•"/>
            </a:pPr>
            <a:r>
              <a:rPr lang="en-US" sz="2200" kern="0" dirty="0" smtClean="0">
                <a:solidFill>
                  <a:srgbClr val="4C5B52"/>
                </a:solidFill>
                <a:latin typeface="Arial"/>
                <a:cs typeface="Arial"/>
              </a:rPr>
              <a:t>Training and advice</a:t>
            </a:r>
            <a:endParaRPr lang="en-GB" sz="2200" kern="0" dirty="0" smtClean="0">
              <a:solidFill>
                <a:srgbClr val="4C5B52"/>
              </a:solidFill>
              <a:latin typeface="Arial"/>
              <a:cs typeface="Arial"/>
            </a:endParaRPr>
          </a:p>
          <a:p>
            <a:pPr marL="266700" lvl="1" indent="-265113">
              <a:buFontTx/>
              <a:buChar char="•"/>
            </a:pPr>
            <a:endParaRPr lang="en-GB" kern="0" dirty="0">
              <a:solidFill>
                <a:srgbClr val="4C5B52"/>
              </a:solidFill>
              <a:latin typeface="Arial"/>
              <a:cs typeface="Arial"/>
            </a:endParaRPr>
          </a:p>
        </p:txBody>
      </p:sp>
    </p:spTree>
    <p:extLst>
      <p:ext uri="{BB962C8B-B14F-4D97-AF65-F5344CB8AC3E}">
        <p14:creationId xmlns:p14="http://schemas.microsoft.com/office/powerpoint/2010/main" val="3124181935"/>
      </p:ext>
    </p:extLst>
  </p:cSld>
  <p:clrMapOvr>
    <a:masterClrMapping/>
  </p:clrMapOvr>
  <p:timing>
    <p:tnLst>
      <p:par>
        <p:cTn id="1" dur="indefinite" restart="never" nodeType="tmRoot"/>
      </p:par>
    </p:tnLst>
  </p:timing>
</p:sld>
</file>

<file path=ppt/theme/theme1.xml><?xml version="1.0" encoding="utf-8"?>
<a:theme xmlns:a="http://schemas.openxmlformats.org/drawingml/2006/main" name="asa_template_plain">
  <a:themeElements>
    <a:clrScheme name="Custom 4">
      <a:dk1>
        <a:srgbClr val="4C5B52"/>
      </a:dk1>
      <a:lt1>
        <a:sysClr val="window" lastClr="FFFFFF"/>
      </a:lt1>
      <a:dk2>
        <a:srgbClr val="1F497D"/>
      </a:dk2>
      <a:lt2>
        <a:srgbClr val="EEECE1"/>
      </a:lt2>
      <a:accent1>
        <a:srgbClr val="EF3E42"/>
      </a:accent1>
      <a:accent2>
        <a:srgbClr val="B5121B"/>
      </a:accent2>
      <a:accent3>
        <a:srgbClr val="9BBB59"/>
      </a:accent3>
      <a:accent4>
        <a:srgbClr val="8064A2"/>
      </a:accent4>
      <a:accent5>
        <a:srgbClr val="4BACC6"/>
      </a:accent5>
      <a:accent6>
        <a:srgbClr val="F79646"/>
      </a:accent6>
      <a:hlink>
        <a:srgbClr val="0000FF"/>
      </a:hlink>
      <a:folHlink>
        <a:srgbClr val="80008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asa_template_plain</Template>
  <TotalTime>3276</TotalTime>
  <Words>7400</Words>
  <Application>Microsoft Office PowerPoint</Application>
  <PresentationFormat>On-screen Show (4:3)</PresentationFormat>
  <Paragraphs>588</Paragraphs>
  <Slides>50</Slides>
  <Notes>38</Notes>
  <HiddenSlides>0</HiddenSlides>
  <MMClips>3</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50</vt:i4>
      </vt:variant>
    </vt:vector>
  </HeadingPairs>
  <TitlesOfParts>
    <vt:vector size="58" baseType="lpstr">
      <vt:lpstr>Arial</vt:lpstr>
      <vt:lpstr>Calibri</vt:lpstr>
      <vt:lpstr>Wingdings</vt:lpstr>
      <vt:lpstr>Arial Black</vt:lpstr>
      <vt:lpstr>ＭＳ Ｐゴシック</vt:lpstr>
      <vt:lpstr>Times New Roman</vt:lpstr>
      <vt:lpstr>asa_template_plain</vt:lpstr>
      <vt:lpstr>Photo Editor Photo</vt:lpstr>
      <vt:lpstr>Advertising Standards Authority, UK</vt:lpstr>
      <vt:lpstr>PowerPoint Presentation</vt:lpstr>
      <vt:lpstr>The ASA Council</vt:lpstr>
      <vt:lpstr>PowerPoint Presentation</vt:lpstr>
      <vt:lpstr>PowerPoint Presentation</vt:lpstr>
      <vt:lpstr>PowerPoint Presentation</vt:lpstr>
      <vt:lpstr>Self-regulation</vt:lpstr>
      <vt:lpstr>Self-regulation</vt:lpstr>
      <vt:lpstr>PowerPoint Presentation</vt:lpstr>
      <vt:lpstr>The UK Advertising Codes</vt:lpstr>
      <vt:lpstr>Advertising rules:</vt:lpstr>
      <vt:lpstr>Evidence-based policy making</vt:lpstr>
      <vt:lpstr>Periodic review</vt:lpstr>
      <vt:lpstr>PowerPoint Presentation</vt:lpstr>
      <vt:lpstr>Protecting Children</vt:lpstr>
      <vt:lpstr>PowerPoint Presentation</vt:lpstr>
      <vt:lpstr>  CharGrilled  </vt:lpstr>
      <vt:lpstr>PowerPoint Presentation</vt:lpstr>
      <vt:lpstr>Prada </vt:lpstr>
      <vt:lpstr>Weetabix </vt:lpstr>
      <vt:lpstr>Drop Dead Clothing Ltd</vt:lpstr>
      <vt:lpstr>Direct exhortation (Unfair Commercial Practice)</vt:lpstr>
      <vt:lpstr>Wm Morrison Supermarkets</vt:lpstr>
      <vt:lpstr>Free + Premium = Freemium</vt:lpstr>
      <vt:lpstr>Targeting restrictions</vt:lpstr>
      <vt:lpstr>Child peer-to-peer brand ambassadors</vt:lpstr>
      <vt:lpstr> </vt:lpstr>
      <vt:lpstr>Children, Food and Soft Drink Ads</vt:lpstr>
      <vt:lpstr>Children, Food and Soft Drink Ads</vt:lpstr>
      <vt:lpstr>Wm Morrison Supermarkets</vt:lpstr>
      <vt:lpstr>Swizzles Matlow   </vt:lpstr>
      <vt:lpstr>Prevalence of obesity among children National Child Measurement Programme 2013/14</vt:lpstr>
      <vt:lpstr>Trend in the prevalence of obesity Children aged 2-10 and 11-15 years; Health Survey for England 1995-2013</vt:lpstr>
      <vt:lpstr>Obesity prevalence by deprivation decile National Child Measurement Programme 2013/14</vt:lpstr>
      <vt:lpstr>Europe obesity league table</vt:lpstr>
      <vt:lpstr>   Child obesity</vt:lpstr>
      <vt:lpstr>PowerPoint Presentation</vt:lpstr>
      <vt:lpstr>PowerPoint Presentation</vt:lpstr>
      <vt:lpstr>Foods High in Fat, Salt or Sugar (HFSS)</vt:lpstr>
      <vt:lpstr>Licensed Characters – Swizzles Matlow</vt:lpstr>
      <vt:lpstr>BCAP Guidance on Differentiating HFSS product Advertising from Brand TV ads</vt:lpstr>
      <vt:lpstr>PowerPoint Presentation</vt:lpstr>
      <vt:lpstr>Stopping misleading food ads</vt:lpstr>
      <vt:lpstr>Coca-Cola Great Britain, 2011  “Delicious and nutritious” </vt:lpstr>
      <vt:lpstr>Stopping misleading food advertising</vt:lpstr>
      <vt:lpstr>Birds Eye Ltd  Cannot make a nutrition claim against fresh vegetables!</vt:lpstr>
      <vt:lpstr>Adverse media coverage</vt:lpstr>
      <vt:lpstr>PowerPoint Presentation</vt:lpstr>
      <vt:lpstr>PowerPoint Presentation</vt:lpstr>
      <vt:lpstr>Follow us on Twitter:</vt:lpstr>
    </vt:vector>
  </TitlesOfParts>
  <Company>ASA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Advertising Standards Authority</dc:title>
  <dc:creator>mattw</dc:creator>
  <cp:lastModifiedBy>Zoe Kalu</cp:lastModifiedBy>
  <cp:revision>197</cp:revision>
  <dcterms:created xsi:type="dcterms:W3CDTF">2013-04-09T15:03:32Z</dcterms:created>
  <dcterms:modified xsi:type="dcterms:W3CDTF">2015-07-01T13:27:36Z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0x010100FB7569D9F2DAD74AA2DF5E7F305766CE</vt:lpwstr>
  </property>
</Properties>
</file>