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7" r:id="rId4"/>
    <p:sldMasterId id="2147483764" r:id="rId5"/>
  </p:sldMasterIdLst>
  <p:notesMasterIdLst>
    <p:notesMasterId r:id="rId22"/>
  </p:notesMasterIdLst>
  <p:handoutMasterIdLst>
    <p:handoutMasterId r:id="rId23"/>
  </p:handoutMasterIdLst>
  <p:sldIdLst>
    <p:sldId id="580" r:id="rId6"/>
    <p:sldId id="590" r:id="rId7"/>
    <p:sldId id="491" r:id="rId8"/>
    <p:sldId id="541" r:id="rId9"/>
    <p:sldId id="569" r:id="rId10"/>
    <p:sldId id="567" r:id="rId11"/>
    <p:sldId id="543" r:id="rId12"/>
    <p:sldId id="565" r:id="rId13"/>
    <p:sldId id="566" r:id="rId14"/>
    <p:sldId id="549" r:id="rId15"/>
    <p:sldId id="568" r:id="rId16"/>
    <p:sldId id="559" r:id="rId17"/>
    <p:sldId id="560" r:id="rId18"/>
    <p:sldId id="564" r:id="rId19"/>
    <p:sldId id="539" r:id="rId20"/>
    <p:sldId id="579" r:id="rId21"/>
  </p:sldIdLst>
  <p:sldSz cx="9144000" cy="6858000" type="screen4x3"/>
  <p:notesSz cx="6808788" cy="99409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9pPr>
  </p:defaultTextStyle>
  <p:extLst>
    <p:ext uri="{EFAFB233-063F-42B5-8137-9DF3F51BA10A}">
      <p15:sldGuideLst xmlns="" xmlns:p15="http://schemas.microsoft.com/office/powerpoint/2012/main">
        <p15:guide id="2" pos="68" userDrawn="1">
          <p15:clr>
            <a:srgbClr val="A4A3A4"/>
          </p15:clr>
        </p15:guide>
        <p15:guide id="3" pos="5692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5602" userDrawn="1">
          <p15:clr>
            <a:srgbClr val="A4A3A4"/>
          </p15:clr>
        </p15:guide>
        <p15:guide id="6" pos="204" userDrawn="1">
          <p15:clr>
            <a:srgbClr val="A4A3A4"/>
          </p15:clr>
        </p15:guide>
        <p15:guide id="7" pos="5556" userDrawn="1">
          <p15:clr>
            <a:srgbClr val="A4A3A4"/>
          </p15:clr>
        </p15:guide>
        <p15:guide id="8" orient="horz" pos="2115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E7"/>
    <a:srgbClr val="008FC8"/>
    <a:srgbClr val="FFF200"/>
    <a:srgbClr val="FFFF93"/>
    <a:srgbClr val="FFFFFF"/>
    <a:srgbClr val="ABE9FF"/>
    <a:srgbClr val="65D3FF"/>
    <a:srgbClr val="FCC428"/>
    <a:srgbClr val="7030A0"/>
    <a:srgbClr val="F672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68" autoAdjust="0"/>
    <p:restoredTop sz="90925" autoAdjust="0"/>
  </p:normalViewPr>
  <p:slideViewPr>
    <p:cSldViewPr snapToGrid="0" snapToObjects="1">
      <p:cViewPr>
        <p:scale>
          <a:sx n="50" d="100"/>
          <a:sy n="50" d="100"/>
        </p:scale>
        <p:origin x="-1812" y="-480"/>
      </p:cViewPr>
      <p:guideLst>
        <p:guide orient="horz" pos="2115"/>
        <p:guide pos="68"/>
        <p:guide pos="5692"/>
        <p:guide pos="158"/>
        <p:guide pos="5602"/>
        <p:guide pos="204"/>
        <p:guide pos="55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00" d="100"/>
        <a:sy n="100" d="100"/>
      </p:scale>
      <p:origin x="0" y="-723"/>
    </p:cViewPr>
  </p:sorterViewPr>
  <p:notesViewPr>
    <p:cSldViewPr snapToGrid="0" snapToObjects="1" showGuides="1">
      <p:cViewPr varScale="1">
        <p:scale>
          <a:sx n="84" d="100"/>
          <a:sy n="84" d="100"/>
        </p:scale>
        <p:origin x="3828" y="96"/>
      </p:cViewPr>
      <p:guideLst>
        <p:guide orient="horz" pos="313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1163" cy="496888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r">
              <a:defRPr sz="1200"/>
            </a:lvl1pPr>
          </a:lstStyle>
          <a:p>
            <a:fld id="{E90D5F1A-C082-476B-97A3-52E8435D5E92}" type="datetimeFigureOut">
              <a:rPr lang="en-GB" smtClean="0"/>
              <a:t>13/07/2015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42450"/>
            <a:ext cx="2951163" cy="496888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r">
              <a:defRPr sz="1200"/>
            </a:lvl1pPr>
          </a:lstStyle>
          <a:p>
            <a:fld id="{EC74FF40-3464-4054-B921-E6D71D79BE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009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475" cy="497046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738" y="0"/>
            <a:ext cx="2950475" cy="497046"/>
          </a:xfrm>
          <a:prstGeom prst="rect">
            <a:avLst/>
          </a:prstGeom>
        </p:spPr>
        <p:txBody>
          <a:bodyPr vert="horz" lIns="91423" tIns="45712" rIns="91423" bIns="4571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949E6C6-4B8F-4672-8CF4-FB16948CBE13}" type="datetimeFigureOut">
              <a:rPr lang="en-US"/>
              <a:pPr>
                <a:defRPr/>
              </a:pPr>
              <a:t>7/13/2015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3" tIns="45712" rIns="91423" bIns="45712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879" y="4721940"/>
            <a:ext cx="5447030" cy="4473416"/>
          </a:xfrm>
          <a:prstGeom prst="rect">
            <a:avLst/>
          </a:prstGeom>
        </p:spPr>
        <p:txBody>
          <a:bodyPr vert="horz" lIns="91423" tIns="45712" rIns="91423" bIns="45712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42154"/>
            <a:ext cx="2950475" cy="497046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738" y="9442154"/>
            <a:ext cx="2950475" cy="497046"/>
          </a:xfrm>
          <a:prstGeom prst="rect">
            <a:avLst/>
          </a:prstGeom>
        </p:spPr>
        <p:txBody>
          <a:bodyPr vert="horz" lIns="91423" tIns="45712" rIns="91423" bIns="4571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AE0CBF3-2A0A-4409-B599-FEFEAF974B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1710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84" charset="-128"/>
        <a:cs typeface="ヒラギノ角ゴ Pro W3" pitchFamily="8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8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8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8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8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scic.gov.uk/ncmp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E0CBF3-2A0A-4409-B599-FEFEAF974B88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557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E0CBF3-2A0A-4409-B599-FEFEAF974B88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453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234" eaLnBrk="1" hangingPunct="1">
              <a:spcBef>
                <a:spcPct val="0"/>
              </a:spcBef>
            </a:pPr>
            <a:r>
              <a:rPr lang="en-GB" altLang="en-US" dirty="0" smtClean="0"/>
              <a:t>Reception age 4-5 years. Year 6 age 10-11 years.</a:t>
            </a:r>
          </a:p>
          <a:p>
            <a:pPr defTabSz="914234" eaLnBrk="1" hangingPunct="1">
              <a:spcBef>
                <a:spcPct val="0"/>
              </a:spcBef>
            </a:pPr>
            <a:endParaRPr lang="en-GB" altLang="en-US" dirty="0" smtClean="0"/>
          </a:p>
          <a:p>
            <a:pPr defTabSz="914234" eaLnBrk="1" hangingPunct="1">
              <a:spcBef>
                <a:spcPct val="0"/>
              </a:spcBef>
            </a:pPr>
            <a:r>
              <a:rPr lang="en-GB" altLang="en-US" dirty="0" smtClean="0"/>
              <a:t>One in 10 in reception and one in 5 in year 6 is obese </a:t>
            </a:r>
          </a:p>
          <a:p>
            <a:pPr defTabSz="914234"/>
            <a:endParaRPr lang="en-GB" altLang="en-US" dirty="0" smtClean="0"/>
          </a:p>
          <a:p>
            <a:pPr defTabSz="914234"/>
            <a:r>
              <a:rPr lang="en-GB" altLang="en-US" dirty="0" smtClean="0"/>
              <a:t>National Child Measurement Programme data source: Health and Social Care Information Centre</a:t>
            </a:r>
          </a:p>
          <a:p>
            <a:pPr defTabSz="914234"/>
            <a:r>
              <a:rPr lang="en-GB" altLang="en-US" dirty="0" smtClean="0">
                <a:hlinkClick r:id="rId3"/>
              </a:rPr>
              <a:t>http://www.hscic.gov.uk/ncmp</a:t>
            </a:r>
            <a:endParaRPr lang="en-GB" altLang="en-US" dirty="0" smtClean="0">
              <a:solidFill>
                <a:srgbClr val="00B0F0"/>
              </a:solidFill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815" indent="-285698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2792" indent="-22855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599909" indent="-22855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026" indent="-22855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142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260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8376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5494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r">
              <a:spcBef>
                <a:spcPct val="0"/>
              </a:spcBef>
            </a:pPr>
            <a:fld id="{122F9575-8C6B-4B07-8976-1BA57FA66C04}" type="slidenum">
              <a:rPr lang="en-US" altLang="en-US" smtClean="0">
                <a:latin typeface="Arial" charset="0"/>
              </a:rPr>
              <a:pPr algn="r">
                <a:spcBef>
                  <a:spcPct val="0"/>
                </a:spcBef>
              </a:pPr>
              <a:t>4</a:t>
            </a:fld>
            <a:endParaRPr lang="en-US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70462" cy="3727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E0CBF3-2A0A-4409-B599-FEFEAF974B88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696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838" indent="-342838">
              <a:lnSpc>
                <a:spcPct val="90000"/>
              </a:lnSpc>
              <a:defRPr/>
            </a:pPr>
            <a:r>
              <a:rPr lang="en-GB" altLang="en-US" i="1" dirty="0" smtClean="0">
                <a:latin typeface="Change 4 Life Text Regular" pitchFamily="50" charset="0"/>
              </a:rPr>
              <a:t>C4L was launched in 2009 as part of a national ambition set out in Healthy Weight, Healthy Lives (2008)</a:t>
            </a:r>
          </a:p>
          <a:p>
            <a:pPr marL="342838" indent="-342838">
              <a:lnSpc>
                <a:spcPct val="90000"/>
              </a:lnSpc>
              <a:defRPr/>
            </a:pPr>
            <a:endParaRPr lang="en-GB" altLang="en-US" i="1" dirty="0" smtClean="0">
              <a:latin typeface="Change 4 Life Text Regular" pitchFamily="50" charset="0"/>
            </a:endParaRPr>
          </a:p>
          <a:p>
            <a:pPr marL="342838" indent="-342838">
              <a:lnSpc>
                <a:spcPct val="90000"/>
              </a:lnSpc>
              <a:defRPr/>
            </a:pPr>
            <a:r>
              <a:rPr lang="en-GB" altLang="en-US" i="1" dirty="0" smtClean="0">
                <a:latin typeface="Change 4 Life Text Regular" pitchFamily="50" charset="0"/>
              </a:rPr>
              <a:t>“To be the first major nation to reverse the rising tide of obesity and overweight in the population by ensuring that everyone is able to achieve and maintain a healthy weight.</a:t>
            </a:r>
          </a:p>
          <a:p>
            <a:pPr marL="342838" indent="-342838">
              <a:lnSpc>
                <a:spcPct val="90000"/>
              </a:lnSpc>
              <a:defRPr/>
            </a:pPr>
            <a:endParaRPr lang="en-GB" altLang="en-US" i="1" dirty="0" smtClean="0">
              <a:latin typeface="Change 4 Life Text Regular" pitchFamily="50" charset="0"/>
            </a:endParaRPr>
          </a:p>
          <a:p>
            <a:pPr marL="342838" indent="-342838">
              <a:lnSpc>
                <a:spcPct val="90000"/>
              </a:lnSpc>
              <a:defRPr/>
            </a:pPr>
            <a:r>
              <a:rPr lang="en-GB" altLang="en-US" i="1" dirty="0" smtClean="0">
                <a:latin typeface="Change 4 Life Text Regular" pitchFamily="50" charset="0"/>
              </a:rPr>
              <a:t>	Our initial focus will be on children: by 2020, we aim to reduce the proportion of overweight and obese children to 2000 levels.”</a:t>
            </a:r>
            <a:endParaRPr lang="en-GB" altLang="en-US" sz="900" i="1" dirty="0">
              <a:latin typeface="Change 4 Life Text Regular" pitchFamily="50" charset="0"/>
            </a:endParaRP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815" indent="-285698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2792" indent="-22855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599909" indent="-22855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026" indent="-22855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142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260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8376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5494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r">
              <a:spcBef>
                <a:spcPct val="0"/>
              </a:spcBef>
            </a:pPr>
            <a:fld id="{2EA47AE5-F6F5-4343-AC69-915CE8CA9968}" type="slidenum">
              <a:rPr lang="en-GB" altLang="en-US" smtClean="0">
                <a:latin typeface="Change 4 Life Text Regular" pitchFamily="50" charset="0"/>
              </a:rPr>
              <a:pPr algn="r">
                <a:spcBef>
                  <a:spcPct val="0"/>
                </a:spcBef>
              </a:pPr>
              <a:t>6</a:t>
            </a:fld>
            <a:endParaRPr lang="en-GB" altLang="en-US" smtClean="0">
              <a:latin typeface="Change 4 Life Text Regular" pitchFamily="50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815" indent="-285698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2792" indent="-22855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599909" indent="-22855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026" indent="-22855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142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260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8376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5494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r">
              <a:spcBef>
                <a:spcPct val="0"/>
              </a:spcBef>
            </a:pPr>
            <a:fld id="{FE83A213-3225-475A-B65F-778FB83A93F8}" type="slidenum">
              <a:rPr lang="en-GB" altLang="en-US" smtClean="0">
                <a:latin typeface="Arial" charset="0"/>
              </a:rPr>
              <a:pPr algn="r">
                <a:spcBef>
                  <a:spcPct val="0"/>
                </a:spcBef>
              </a:pPr>
              <a:t>7</a:t>
            </a:fld>
            <a:endParaRPr lang="en-GB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1"/>
            <a:r>
              <a:rPr lang="en-GB" altLang="en-US" b="1" smtClean="0"/>
              <a:t>Partnership marketing</a:t>
            </a:r>
            <a:r>
              <a:rPr lang="en-GB" altLang="en-US" smtClean="0"/>
              <a:t> activity included </a:t>
            </a:r>
            <a:r>
              <a:rPr lang="en-GB" altLang="en-US" b="1" smtClean="0"/>
              <a:t>free school packs</a:t>
            </a:r>
            <a:r>
              <a:rPr lang="en-GB" altLang="en-US" smtClean="0"/>
              <a:t> delivered via the School Fruit and Veg Scheme to all schools in England with key stage one classes, including leaflets for parents; </a:t>
            </a:r>
            <a:r>
              <a:rPr lang="en-GB" altLang="en-US" b="1" smtClean="0"/>
              <a:t>printed and digital resources</a:t>
            </a:r>
            <a:r>
              <a:rPr lang="en-GB" altLang="en-US" smtClean="0"/>
              <a:t> for local authorities and </a:t>
            </a:r>
            <a:r>
              <a:rPr lang="en-GB" altLang="en-US" b="1" smtClean="0"/>
              <a:t>roadshows.</a:t>
            </a:r>
          </a:p>
          <a:p>
            <a:pPr lvl="1"/>
            <a:endParaRPr lang="en-GB" altLang="en-US" smtClean="0"/>
          </a:p>
          <a:p>
            <a:pPr lvl="1"/>
            <a:r>
              <a:rPr lang="en-GB" altLang="en-US" b="1" smtClean="0"/>
              <a:t>Commercial partners </a:t>
            </a:r>
            <a:r>
              <a:rPr lang="en-GB" altLang="en-US" smtClean="0"/>
              <a:t>supported the campaign with </a:t>
            </a:r>
            <a:r>
              <a:rPr lang="en-GB" altLang="en-US" b="1" smtClean="0"/>
              <a:t>in-store promotions</a:t>
            </a:r>
            <a:r>
              <a:rPr lang="en-GB" altLang="en-US" smtClean="0"/>
              <a:t> and </a:t>
            </a:r>
            <a:r>
              <a:rPr lang="en-GB" altLang="en-US" b="1" smtClean="0"/>
              <a:t>money-off</a:t>
            </a:r>
            <a:r>
              <a:rPr lang="en-GB" altLang="en-US" smtClean="0"/>
              <a:t> </a:t>
            </a:r>
            <a:r>
              <a:rPr lang="en-GB" altLang="en-US" b="1" smtClean="0"/>
              <a:t>vouchers</a:t>
            </a:r>
            <a:r>
              <a:rPr lang="en-GB" altLang="en-US" smtClean="0"/>
              <a:t> for healthier variants, These included Tesco, Asda, Morrisons, Lidl, Aldi and the Co-Operative Food, with money off vouchers in the Sugar Swaps pack for families, including Ribena, New York Bagels, Evian, Flora and Weetabix and additional vouchers for Coke Zero and Sodastream </a:t>
            </a:r>
          </a:p>
          <a:p>
            <a:endParaRPr lang="en-GB" alt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815" indent="-285698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2792" indent="-22855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599909" indent="-22855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026" indent="-22855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142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260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8376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5494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r">
              <a:spcBef>
                <a:spcPct val="0"/>
              </a:spcBef>
            </a:pPr>
            <a:fld id="{4E86C162-CD28-432F-A40C-4829DB982DEC}" type="slidenum">
              <a:rPr lang="en-GB" altLang="en-US" smtClean="0">
                <a:latin typeface="Arial" charset="0"/>
              </a:rPr>
              <a:pPr algn="r">
                <a:spcBef>
                  <a:spcPct val="0"/>
                </a:spcBef>
              </a:pPr>
              <a:t>10</a:t>
            </a:fld>
            <a:endParaRPr lang="en-GB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000" b="1" dirty="0">
                <a:latin typeface="Change 4 Life Text Regular" pitchFamily="50" charset="0"/>
              </a:rPr>
              <a:t>Campaign</a:t>
            </a:r>
          </a:p>
          <a:p>
            <a:pPr marL="273000" lvl="1" indent="-273000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AU" dirty="0" smtClean="0">
                <a:latin typeface="Change 4 Life Text Regular" pitchFamily="50" charset="0"/>
              </a:rPr>
              <a:t>Recognition of 10 Minute Shake Up was on target at 64%,</a:t>
            </a:r>
            <a:r>
              <a:rPr lang="en-GB" dirty="0" smtClean="0">
                <a:latin typeface="Change 4 Life Text Regular" pitchFamily="50" charset="0"/>
              </a:rPr>
              <a:t> driven by TV (50%) and schools (30%)</a:t>
            </a:r>
          </a:p>
          <a:p>
            <a:pPr marL="273000" lvl="1" indent="-273000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dirty="0" smtClean="0">
                <a:latin typeface="Change 4 Life Text Regular" pitchFamily="50" charset="0"/>
              </a:rPr>
              <a:t>Ads were well targeted – 61% agreed they were aimed at people like me and 46% felt they told them something new</a:t>
            </a:r>
            <a:endParaRPr lang="en-GB" b="1" dirty="0" smtClean="0">
              <a:latin typeface="Change 4 Life Text Regular" pitchFamily="50" charset="0"/>
            </a:endParaRPr>
          </a:p>
          <a:p>
            <a:pPr marL="273000" lvl="1" indent="-273000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dirty="0" smtClean="0">
                <a:latin typeface="Change 4 Life Text Regular" pitchFamily="50" charset="0"/>
              </a:rPr>
              <a:t>10MSU had broad appeal - with most agreeing it made being active (79%) and 10 minute bursts of activity (77%) seem easy and fun, and that it helped with fun activity ideas (70%)</a:t>
            </a:r>
          </a:p>
          <a:p>
            <a:pPr>
              <a:spcBef>
                <a:spcPts val="600"/>
              </a:spcBef>
              <a:spcAft>
                <a:spcPts val="0"/>
              </a:spcAft>
              <a:defRPr/>
            </a:pPr>
            <a:r>
              <a:rPr lang="en-GB" b="1" dirty="0" smtClean="0">
                <a:latin typeface="Change 4 Life Text Regular" pitchFamily="50" charset="0"/>
                <a:cs typeface="Arial" pitchFamily="34" charset="0"/>
              </a:rPr>
              <a:t>Disney Partnership</a:t>
            </a:r>
          </a:p>
          <a:p>
            <a:pPr marL="285698" indent="-285698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dirty="0" smtClean="0">
                <a:latin typeface="Change 4 Life Text Regular" pitchFamily="50" charset="0"/>
                <a:cs typeface="Arial" pitchFamily="34" charset="0"/>
              </a:rPr>
              <a:t>Highly positive reaction to Disney’s involvement, particularly among those who signed up (85% said it was a good thing Disney was involved). Disney involvement made physical activity more fun (78%), increased children’s interest (81%) and made encouraging children to be physically active easy (73%).</a:t>
            </a:r>
          </a:p>
          <a:p>
            <a:pPr marL="285698" indent="-285698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dirty="0" smtClean="0">
                <a:latin typeface="Change 4 Life Text Regular" pitchFamily="50" charset="0"/>
                <a:cs typeface="Arial" pitchFamily="34" charset="0"/>
              </a:rPr>
              <a:t>Disney’s involvement also had a positive impact on the Disney brand. Disney’s involvement made sign-ups more aware that they encourage healthy living (64%), and improved opinion of Disney in 1 in 2 (50%). </a:t>
            </a:r>
          </a:p>
          <a:p>
            <a:pPr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1600" b="1" u="sng" dirty="0">
                <a:latin typeface="Change 4 Life Text Regular" pitchFamily="50" charset="0"/>
                <a:cs typeface="Arial" pitchFamily="34" charset="0"/>
              </a:rPr>
              <a:t>Website</a:t>
            </a:r>
          </a:p>
          <a:p>
            <a:pPr marL="273000" indent="-273000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sz="1600" dirty="0">
                <a:latin typeface="Change 4 Life Text Regular" pitchFamily="50" charset="0"/>
                <a:cs typeface="Arial" pitchFamily="34" charset="0"/>
              </a:rPr>
              <a:t>Most website visitors had signed up (79%) but 37% of sign ups had visited the website . Repeat visits were at 29%.</a:t>
            </a:r>
          </a:p>
          <a:p>
            <a:pPr marL="273000" indent="-273000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sz="1600" dirty="0">
                <a:latin typeface="Change 4 Life Text Regular" pitchFamily="50" charset="0"/>
                <a:cs typeface="Arial" pitchFamily="34" charset="0"/>
              </a:rPr>
              <a:t>Two thirds of those who had been on the website said that their children had played some of the games.</a:t>
            </a:r>
          </a:p>
          <a:p>
            <a:pPr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1600" b="1" u="sng" dirty="0">
                <a:latin typeface="Change 4 Life Text Regular" pitchFamily="50" charset="0"/>
              </a:rPr>
              <a:t>Materials</a:t>
            </a:r>
          </a:p>
          <a:p>
            <a:pPr marL="273000" indent="-273000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sz="1600" dirty="0">
                <a:latin typeface="Change 4 Life Text Regular" pitchFamily="50" charset="0"/>
              </a:rPr>
              <a:t>Of the pack materials, activity cards (84%) and stopwatch were most used (83%), and stopwatch was most </a:t>
            </a:r>
            <a:r>
              <a:rPr lang="en-GB" sz="1600" dirty="0" err="1">
                <a:latin typeface="Change 4 Life Text Regular" pitchFamily="50" charset="0"/>
              </a:rPr>
              <a:t>most</a:t>
            </a:r>
            <a:r>
              <a:rPr lang="en-GB" sz="1600" dirty="0">
                <a:latin typeface="Change 4 Life Text Regular" pitchFamily="50" charset="0"/>
              </a:rPr>
              <a:t> useful (68%).</a:t>
            </a:r>
          </a:p>
          <a:p>
            <a:pPr marL="273000" indent="-273000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sz="1600" dirty="0">
                <a:latin typeface="Change 4 Life Text Regular" pitchFamily="50" charset="0"/>
              </a:rPr>
              <a:t>Very favourable reactions to the Shake Ups with most saying their children enjoyed the games (94%), there was a good range (81%) and that they were suitable for their children’s age group (84%).</a:t>
            </a:r>
          </a:p>
          <a:p>
            <a:pPr marL="273000" indent="-273000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sz="1600" dirty="0">
                <a:latin typeface="Change 4 Life Text Regular" pitchFamily="50" charset="0"/>
              </a:rPr>
              <a:t>Most mothers felt 10MSUs increased their child’s activity levels (78%), made it easier to get them active (77%) and 83% plan to continue with the 10MSU ideas.</a:t>
            </a:r>
          </a:p>
          <a:p>
            <a:pPr marL="273000" indent="-273000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da-DK" sz="1600" dirty="0">
                <a:latin typeface="Change 4 Life Text Regular" pitchFamily="50" charset="0"/>
              </a:rPr>
              <a:t>Majority found emails and texts fairly useful, and number sent was largely appropriate. Three in five (57%) had tried ideas from the emails.</a:t>
            </a:r>
            <a:endParaRPr lang="en-GB" sz="1600" dirty="0">
              <a:latin typeface="Change 4 Life Text Regular" pitchFamily="50" charset="0"/>
            </a:endParaRPr>
          </a:p>
          <a:p>
            <a:pPr marL="273000" indent="-273000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GB" sz="1600" dirty="0">
                <a:latin typeface="Change 4 Life Text Regular" pitchFamily="50" charset="0"/>
              </a:rPr>
              <a:t>15% cited problems receiving their pack, but 84% of sign ups said they were likely to take part in something similar in the future</a:t>
            </a:r>
            <a:endParaRPr lang="en-GB" sz="1600" dirty="0">
              <a:latin typeface="Change 4 Life Text Regular" pitchFamily="50" charset="0"/>
              <a:cs typeface="Arial" pitchFamily="34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  <a:defRPr/>
            </a:pPr>
            <a:endParaRPr lang="en-GB" sz="1100" b="1" dirty="0">
              <a:cs typeface="Arial" pitchFamily="34" charset="0"/>
            </a:endParaRPr>
          </a:p>
          <a:p>
            <a:pPr marL="273000" lvl="1" indent="-273000">
              <a:spcAft>
                <a:spcPts val="0"/>
              </a:spcAft>
              <a:buFont typeface="Wingdings" pitchFamily="2" charset="2"/>
              <a:buChar char="§"/>
              <a:defRPr/>
            </a:pPr>
            <a:endParaRPr lang="en-GB" sz="1100" dirty="0"/>
          </a:p>
          <a:p>
            <a:pPr>
              <a:spcBef>
                <a:spcPts val="600"/>
              </a:spcBef>
              <a:spcAft>
                <a:spcPts val="0"/>
              </a:spcAft>
              <a:defRPr/>
            </a:pPr>
            <a:endParaRPr lang="en-GB" sz="1100" b="1" dirty="0">
              <a:cs typeface="Arial" pitchFamily="34" charset="0"/>
            </a:endParaRPr>
          </a:p>
          <a:p>
            <a:pPr marL="273000" lvl="1" indent="-273000">
              <a:spcAft>
                <a:spcPts val="0"/>
              </a:spcAft>
              <a:buFont typeface="Wingdings" pitchFamily="2" charset="2"/>
              <a:buChar char="§"/>
              <a:defRPr/>
            </a:pPr>
            <a:endParaRPr lang="en-GB" sz="1100" dirty="0"/>
          </a:p>
          <a:p>
            <a:pPr>
              <a:defRPr/>
            </a:pPr>
            <a:endParaRPr lang="en-GB" altLang="en-US" dirty="0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815" indent="-285698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2792" indent="-22855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599909" indent="-22855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026" indent="-228559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142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260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8376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5494" indent="-22855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385228D-A366-4CFB-A14D-F2E41B48368B}" type="slidenum">
              <a:rPr lang="en-AU" altLang="en-US" smtClean="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14</a:t>
            </a:fld>
            <a:endParaRPr lang="en-AU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70462" cy="3727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E0CBF3-2A0A-4409-B599-FEFEAF974B88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98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ded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309320"/>
          </a:xfrm>
        </p:spPr>
        <p:txBody>
          <a:bodyPr/>
          <a:lstStyle>
            <a:lvl1pPr>
              <a:spcBef>
                <a:spcPts val="1200"/>
              </a:spcBef>
              <a:defRPr sz="1800" b="0" baseline="0">
                <a:solidFill>
                  <a:srgbClr val="4D4D4D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75631" y="6525344"/>
            <a:ext cx="431356" cy="194722"/>
          </a:xfrm>
          <a:prstGeom prst="rect">
            <a:avLst/>
          </a:prstGeom>
          <a:noFill/>
        </p:spPr>
        <p:txBody>
          <a:bodyPr vert="horz" wrap="square" lIns="0" tIns="0" rIns="9144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rgbClr val="4D4D4D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307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8000" y="2492898"/>
            <a:ext cx="7633648" cy="1724503"/>
          </a:xfrm>
          <a:ln>
            <a:noFill/>
          </a:ln>
        </p:spPr>
        <p:txBody>
          <a:bodyPr anchor="t">
            <a:noAutofit/>
          </a:bodyPr>
          <a:lstStyle>
            <a:lvl1pPr algn="l">
              <a:defRPr sz="45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8000" y="6021288"/>
            <a:ext cx="7633648" cy="33833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 b="0" i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548063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2133305"/>
            <a:ext cx="9144000" cy="472469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1988842"/>
            <a:ext cx="9144000" cy="144463"/>
          </a:xfrm>
          <a:prstGeom prst="rect">
            <a:avLst/>
          </a:prstGeom>
          <a:solidFill>
            <a:srgbClr val="00AE9E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8000" y="2492898"/>
            <a:ext cx="7633648" cy="1724503"/>
          </a:xfrm>
          <a:ln>
            <a:noFill/>
          </a:ln>
        </p:spPr>
        <p:txBody>
          <a:bodyPr anchor="t">
            <a:noAutofit/>
          </a:bodyPr>
          <a:lstStyle>
            <a:lvl1pPr algn="l">
              <a:defRPr sz="45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8000" y="6021288"/>
            <a:ext cx="7633648" cy="33833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 b="0" i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</p:txBody>
      </p:sp>
      <p:pic>
        <p:nvPicPr>
          <p:cNvPr id="9" name="Picture 8" descr="\\colhpafil004\Colindale_Data\HQ Group and LARS\Group Data\Design\Branding and logos\PHE logos with strapline\Small without Old French text\PHE small logo for A4.jp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74110" cy="18122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ded_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1" y="325681"/>
            <a:ext cx="5112568" cy="461665"/>
          </a:xfrm>
          <a:noFill/>
        </p:spPr>
        <p:txBody>
          <a:bodyPr wrap="square" rtlCol="0" anchor="ctr">
            <a:spAutoFit/>
          </a:bodyPr>
          <a:lstStyle>
            <a:lvl1pPr>
              <a:defRPr lang="en-US" sz="2400" dirty="0">
                <a:latin typeface="Arial" pitchFamily="84" charset="0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83568" y="1412778"/>
            <a:ext cx="5040560" cy="4739679"/>
          </a:xfrm>
        </p:spPr>
        <p:txBody>
          <a:bodyPr/>
          <a:lstStyle>
            <a:lvl1pPr>
              <a:spcBef>
                <a:spcPts val="1200"/>
              </a:spcBef>
              <a:defRPr sz="1800" b="0" baseline="0">
                <a:solidFill>
                  <a:srgbClr val="4D4D4D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084000" y="0"/>
            <a:ext cx="3060000" cy="6858000"/>
          </a:xfrm>
        </p:spPr>
        <p:txBody>
          <a:bodyPr/>
          <a:lstStyle>
            <a:lvl1pPr>
              <a:spcBef>
                <a:spcPts val="1200"/>
              </a:spcBef>
              <a:defRPr sz="1800" b="0" baseline="0">
                <a:solidFill>
                  <a:srgbClr val="4D4D4D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75631" y="6525344"/>
            <a:ext cx="431356" cy="194722"/>
          </a:xfrm>
          <a:prstGeom prst="rect">
            <a:avLst/>
          </a:prstGeom>
          <a:noFill/>
        </p:spPr>
        <p:txBody>
          <a:bodyPr vert="horz" wrap="square" lIns="0" tIns="0" rIns="9144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rgbClr val="4D4D4D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01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285750" y="1285875"/>
            <a:ext cx="8569325" cy="453707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AU" noProof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5D450-485D-4AB2-BD48-02EC27CF86C9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16359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ded_Quar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875463" y="0"/>
            <a:ext cx="2268537" cy="6858000"/>
          </a:xfrm>
          <a:solidFill>
            <a:schemeClr val="accent6"/>
          </a:solidFill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1" y="325681"/>
            <a:ext cx="5904656" cy="461665"/>
          </a:xfrm>
          <a:noFill/>
        </p:spPr>
        <p:txBody>
          <a:bodyPr wrap="square" rtlCol="0" anchor="ctr">
            <a:spAutoFit/>
          </a:bodyPr>
          <a:lstStyle>
            <a:lvl1pPr>
              <a:defRPr lang="en-US" sz="2400" dirty="0">
                <a:latin typeface="Arial" pitchFamily="84" charset="0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83568" y="1412778"/>
            <a:ext cx="5832648" cy="4739679"/>
          </a:xfrm>
        </p:spPr>
        <p:txBody>
          <a:bodyPr/>
          <a:lstStyle>
            <a:lvl1pPr>
              <a:spcBef>
                <a:spcPts val="1200"/>
              </a:spcBef>
              <a:defRPr sz="1800" b="0" baseline="0">
                <a:solidFill>
                  <a:srgbClr val="4D4D4D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75631" y="6525344"/>
            <a:ext cx="431356" cy="194722"/>
          </a:xfrm>
          <a:prstGeom prst="rect">
            <a:avLst/>
          </a:prstGeom>
          <a:noFill/>
        </p:spPr>
        <p:txBody>
          <a:bodyPr vert="horz" wrap="square" lIns="0" tIns="0" rIns="9144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rgbClr val="4D4D4D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721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haded_Quar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875463" y="0"/>
            <a:ext cx="2268537" cy="6858000"/>
          </a:xfrm>
          <a:solidFill>
            <a:schemeClr val="accent6"/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1" y="325681"/>
            <a:ext cx="5904656" cy="461665"/>
          </a:xfrm>
          <a:noFill/>
        </p:spPr>
        <p:txBody>
          <a:bodyPr wrap="square" rtlCol="0" anchor="ctr">
            <a:spAutoFit/>
          </a:bodyPr>
          <a:lstStyle>
            <a:lvl1pPr>
              <a:defRPr lang="en-US" sz="2400" dirty="0">
                <a:latin typeface="Arial" pitchFamily="84" charset="0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75631" y="6525344"/>
            <a:ext cx="431356" cy="194722"/>
          </a:xfrm>
          <a:prstGeom prst="rect">
            <a:avLst/>
          </a:prstGeom>
          <a:noFill/>
        </p:spPr>
        <p:txBody>
          <a:bodyPr vert="horz" wrap="square" lIns="0" tIns="0" rIns="9144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rgbClr val="4D4D4D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67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ded_Gen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325681"/>
            <a:ext cx="7979141" cy="461665"/>
          </a:xfrm>
          <a:noFill/>
        </p:spPr>
        <p:txBody>
          <a:bodyPr wrap="square" rtlCol="0" anchor="ctr">
            <a:spAutoFit/>
          </a:bodyPr>
          <a:lstStyle>
            <a:lvl1pPr>
              <a:defRPr lang="en-US" sz="2400" dirty="0">
                <a:latin typeface="Arial" pitchFamily="84" charset="0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83568" y="1412778"/>
            <a:ext cx="7902432" cy="4739679"/>
          </a:xfrm>
        </p:spPr>
        <p:txBody>
          <a:bodyPr/>
          <a:lstStyle>
            <a:lvl1pPr>
              <a:spcBef>
                <a:spcPts val="1200"/>
              </a:spcBef>
              <a:defRPr sz="1800" b="0" baseline="0">
                <a:solidFill>
                  <a:srgbClr val="4D4D4D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75631" y="6525344"/>
            <a:ext cx="431356" cy="194722"/>
          </a:xfrm>
          <a:prstGeom prst="rect">
            <a:avLst/>
          </a:prstGeom>
          <a:noFill/>
        </p:spPr>
        <p:txBody>
          <a:bodyPr vert="horz" wrap="square" lIns="0" tIns="0" rIns="9144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rgbClr val="4D4D4D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376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7796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1560" y="322089"/>
            <a:ext cx="797523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3568" y="1412778"/>
            <a:ext cx="790243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</a:t>
            </a:r>
            <a:r>
              <a:rPr lang="en-US" dirty="0" smtClean="0"/>
              <a:t>level</a:t>
            </a:r>
          </a:p>
          <a:p>
            <a:pPr lvl="4"/>
            <a:r>
              <a:rPr lang="en-US" dirty="0" smtClean="0"/>
              <a:t>Fourth </a:t>
            </a:r>
            <a:r>
              <a:rPr lang="en-US" dirty="0"/>
              <a:t>level</a:t>
            </a:r>
          </a:p>
          <a:p>
            <a:pPr lvl="5"/>
            <a:r>
              <a:rPr lang="en-US" dirty="0" smtClean="0"/>
              <a:t>Fifth </a:t>
            </a:r>
            <a:r>
              <a:rPr lang="en-US" dirty="0"/>
              <a:t>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75631" y="6525344"/>
            <a:ext cx="431356" cy="194722"/>
          </a:xfrm>
          <a:prstGeom prst="rect">
            <a:avLst/>
          </a:prstGeom>
          <a:noFill/>
        </p:spPr>
        <p:txBody>
          <a:bodyPr vert="horz" wrap="square" lIns="0" tIns="0" rIns="91440" bIns="0" numCol="1" anchor="ctr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rgbClr val="4D4D4D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900115" y="6308725"/>
            <a:ext cx="3815901" cy="54927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bg1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 smtClean="0">
                <a:solidFill>
                  <a:prstClr val="white"/>
                </a:solidFill>
              </a:rPr>
              <a:t>PRIVATE &amp; CONFIDENTIAL, NOT FOR CIRCULATION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Resim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917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3" r:id="rId4"/>
    <p:sldLayoutId id="2147483761" r:id="rId5"/>
    <p:sldLayoutId id="2147483762" r:id="rId6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2400" kern="1200" spc="-150" dirty="0">
          <a:solidFill>
            <a:srgbClr val="00AE9E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9pPr>
    </p:titleStyle>
    <p:bodyStyle>
      <a:lvl1pPr marL="342900" indent="-342900" algn="l" rtl="0" eaLnBrk="0" fontAlgn="base" hangingPunct="0">
        <a:spcBef>
          <a:spcPts val="1200"/>
        </a:spcBef>
        <a:spcAft>
          <a:spcPct val="0"/>
        </a:spcAft>
        <a:buFont typeface="Arial" pitchFamily="84" charset="0"/>
        <a:defRPr kern="1200" baseline="0">
          <a:solidFill>
            <a:srgbClr val="00AE9E"/>
          </a:solidFill>
          <a:latin typeface="Arial" pitchFamily="34" charset="0"/>
          <a:ea typeface="ヒラギノ角ゴ Pro W3" pitchFamily="84" charset="-128"/>
          <a:cs typeface="ヒラギノ角ゴ Pro W3" pitchFamily="84" charset="-128"/>
        </a:defRPr>
      </a:lvl1pPr>
      <a:lvl2pPr marL="354013" indent="-176213" algn="l" rtl="0" eaLnBrk="0" fontAlgn="base" hangingPunct="0">
        <a:spcBef>
          <a:spcPts val="600"/>
        </a:spcBef>
        <a:spcAft>
          <a:spcPct val="0"/>
        </a:spcAft>
        <a:defRPr kern="1200" baseline="0">
          <a:solidFill>
            <a:srgbClr val="4D4D4D"/>
          </a:solidFill>
          <a:latin typeface="Arial" pitchFamily="34" charset="0"/>
          <a:ea typeface="ヒラギノ角ゴ Pro W3" pitchFamily="84" charset="-128"/>
          <a:cs typeface="+mn-cs"/>
        </a:defRPr>
      </a:lvl2pPr>
      <a:lvl3pPr marL="215900" indent="-215900" algn="l" rtl="0" eaLnBrk="0" fontAlgn="base" hangingPunct="0">
        <a:spcBef>
          <a:spcPts val="600"/>
        </a:spcBef>
        <a:spcAft>
          <a:spcPct val="0"/>
        </a:spcAft>
        <a:buFont typeface="Arial" pitchFamily="84" charset="0"/>
        <a:buChar char="•"/>
        <a:defRPr kern="1200">
          <a:solidFill>
            <a:schemeClr val="tx1"/>
          </a:solidFill>
          <a:latin typeface="Arial" pitchFamily="34" charset="0"/>
          <a:ea typeface="ヒラギノ角ゴ Pro W3" pitchFamily="84" charset="-128"/>
          <a:cs typeface="+mn-cs"/>
        </a:defRPr>
      </a:lvl3pPr>
      <a:lvl4pPr marL="625475" indent="-190500" algn="l" rtl="0" eaLnBrk="0" fontAlgn="base" hangingPunct="0">
        <a:spcBef>
          <a:spcPts val="600"/>
        </a:spcBef>
        <a:spcAft>
          <a:spcPct val="0"/>
        </a:spcAft>
        <a:buFont typeface="Arial" pitchFamily="34" charset="0"/>
        <a:buChar char="•"/>
        <a:defRPr sz="1600" kern="1200">
          <a:solidFill>
            <a:srgbClr val="4D4D4D"/>
          </a:solidFill>
          <a:latin typeface="Arial" pitchFamily="34" charset="0"/>
          <a:ea typeface="ヒラギノ角ゴ Pro W3" pitchFamily="84" charset="-128"/>
          <a:cs typeface="+mn-cs"/>
        </a:defRPr>
      </a:lvl4pPr>
      <a:lvl5pPr marL="1073150" indent="-1778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500" kern="1200">
          <a:solidFill>
            <a:srgbClr val="4D4D4D"/>
          </a:solidFill>
          <a:latin typeface="Arial" pitchFamily="34" charset="0"/>
          <a:ea typeface="ヒラギノ角ゴ Pro W3" pitchFamily="84" charset="-128"/>
          <a:cs typeface="+mn-cs"/>
        </a:defRPr>
      </a:lvl5pPr>
      <a:lvl6pPr marL="1520825" indent="-187325" algn="l" defTabSz="914400" rtl="0" eaLnBrk="1" latinLnBrk="0" hangingPunct="1">
        <a:spcBef>
          <a:spcPct val="20000"/>
        </a:spcBef>
        <a:buFontTx/>
        <a:buNone/>
        <a:defRPr sz="1400" kern="1200" baseline="0">
          <a:solidFill>
            <a:srgbClr val="4D4D4D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 </a:t>
            </a:r>
            <a:endParaRPr lang="en-US" dirty="0"/>
          </a:p>
        </p:txBody>
      </p:sp>
      <p:pic>
        <p:nvPicPr>
          <p:cNvPr id="7" name="Resim 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54" r:id="rId13"/>
    <p:sldLayoutId id="2147483778" r:id="rId14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13" Type="http://schemas.openxmlformats.org/officeDocument/2006/relationships/image" Target="../media/image45.emf"/><Relationship Id="rId18" Type="http://schemas.openxmlformats.org/officeDocument/2006/relationships/image" Target="../media/image50.png"/><Relationship Id="rId3" Type="http://schemas.openxmlformats.org/officeDocument/2006/relationships/image" Target="../media/image35.emf"/><Relationship Id="rId7" Type="http://schemas.openxmlformats.org/officeDocument/2006/relationships/image" Target="../media/image39.png"/><Relationship Id="rId12" Type="http://schemas.openxmlformats.org/officeDocument/2006/relationships/image" Target="../media/image44.jpeg"/><Relationship Id="rId17" Type="http://schemas.openxmlformats.org/officeDocument/2006/relationships/image" Target="../media/image49.emf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48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jpeg"/><Relationship Id="rId15" Type="http://schemas.openxmlformats.org/officeDocument/2006/relationships/image" Target="../media/image47.emf"/><Relationship Id="rId10" Type="http://schemas.openxmlformats.org/officeDocument/2006/relationships/image" Target="../media/image42.png"/><Relationship Id="rId4" Type="http://schemas.openxmlformats.org/officeDocument/2006/relationships/image" Target="../media/image36.jpeg"/><Relationship Id="rId9" Type="http://schemas.openxmlformats.org/officeDocument/2006/relationships/image" Target="../media/image41.jpeg"/><Relationship Id="rId1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png"/><Relationship Id="rId11" Type="http://schemas.openxmlformats.org/officeDocument/2006/relationships/image" Target="../media/image61.jpe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emf"/><Relationship Id="rId3" Type="http://schemas.openxmlformats.org/officeDocument/2006/relationships/image" Target="../media/image65.jpeg"/><Relationship Id="rId7" Type="http://schemas.openxmlformats.org/officeDocument/2006/relationships/image" Target="../media/image69.emf"/><Relationship Id="rId12" Type="http://schemas.openxmlformats.org/officeDocument/2006/relationships/image" Target="../media/image74.emf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jpeg"/><Relationship Id="rId11" Type="http://schemas.openxmlformats.org/officeDocument/2006/relationships/image" Target="../media/image73.emf"/><Relationship Id="rId5" Type="http://schemas.openxmlformats.org/officeDocument/2006/relationships/image" Target="../media/image67.jpeg"/><Relationship Id="rId10" Type="http://schemas.openxmlformats.org/officeDocument/2006/relationships/image" Target="../media/image72.emf"/><Relationship Id="rId4" Type="http://schemas.openxmlformats.org/officeDocument/2006/relationships/image" Target="../media/image66.jpeg"/><Relationship Id="rId9" Type="http://schemas.openxmlformats.org/officeDocument/2006/relationships/image" Target="../media/image7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g"/><Relationship Id="rId3" Type="http://schemas.openxmlformats.org/officeDocument/2006/relationships/image" Target="../media/image75.jpg"/><Relationship Id="rId7" Type="http://schemas.openxmlformats.org/officeDocument/2006/relationships/image" Target="../media/image7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jpg"/><Relationship Id="rId11" Type="http://schemas.openxmlformats.org/officeDocument/2006/relationships/image" Target="../media/image83.jpg"/><Relationship Id="rId5" Type="http://schemas.openxmlformats.org/officeDocument/2006/relationships/image" Target="../media/image77.jpg"/><Relationship Id="rId10" Type="http://schemas.openxmlformats.org/officeDocument/2006/relationships/image" Target="../media/image82.jpg"/><Relationship Id="rId4" Type="http://schemas.openxmlformats.org/officeDocument/2006/relationships/image" Target="../media/image76.png"/><Relationship Id="rId9" Type="http://schemas.openxmlformats.org/officeDocument/2006/relationships/image" Target="../media/image8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g"/><Relationship Id="rId11" Type="http://schemas.openxmlformats.org/officeDocument/2006/relationships/image" Target="../media/image17.png"/><Relationship Id="rId5" Type="http://schemas.openxmlformats.org/officeDocument/2006/relationships/image" Target="../media/image11.jpg"/><Relationship Id="rId10" Type="http://schemas.openxmlformats.org/officeDocument/2006/relationships/image" Target="../media/image16.jpg"/><Relationship Id="rId4" Type="http://schemas.openxmlformats.org/officeDocument/2006/relationships/image" Target="../media/image10.jpg"/><Relationship Id="rId9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jpe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8000" y="1921398"/>
            <a:ext cx="7633648" cy="1724503"/>
          </a:xfrm>
        </p:spPr>
        <p:txBody>
          <a:bodyPr/>
          <a:lstStyle/>
          <a:p>
            <a:r>
              <a:rPr lang="en-GB" dirty="0" smtClean="0">
                <a:solidFill>
                  <a:srgbClr val="00A7E7"/>
                </a:solidFill>
              </a:rPr>
              <a:t>How healthy living promotion has worked positively UK: A case study of child obesity. </a:t>
            </a:r>
            <a:endParaRPr lang="en-GB" dirty="0">
              <a:solidFill>
                <a:srgbClr val="00A7E7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8000" y="5316438"/>
            <a:ext cx="7633648" cy="338336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>
                <a:solidFill>
                  <a:srgbClr val="00A7E7"/>
                </a:solidFill>
              </a:rPr>
              <a:t>Alexia Clifford, Deputy Director, Public Health England Marketing</a:t>
            </a:r>
            <a:endParaRPr lang="en-GB" dirty="0">
              <a:solidFill>
                <a:srgbClr val="00A7E7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0" y="266700"/>
            <a:ext cx="1461300" cy="895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298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313" y="2071688"/>
            <a:ext cx="1289050" cy="9128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2" descr="C:\Users\Zoe.Richardson\AppData\Local\Microsoft\Windows\Temporary Internet Files\Content.Outlook\QHA4A7YK\photo 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1" y="4729162"/>
            <a:ext cx="1168400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2" descr="image0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5" b="9608"/>
          <a:stretch>
            <a:fillRect/>
          </a:stretch>
        </p:blipFill>
        <p:spPr bwMode="auto">
          <a:xfrm>
            <a:off x="2873375" y="4913312"/>
            <a:ext cx="2886075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/>
          <a:srcRect l="20443" t="1399" r="20502" b="23157"/>
          <a:stretch/>
        </p:blipFill>
        <p:spPr>
          <a:xfrm>
            <a:off x="5580063" y="2300288"/>
            <a:ext cx="1841500" cy="30067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58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50" y="2445543"/>
            <a:ext cx="2562225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Title 2"/>
          <p:cNvSpPr>
            <a:spLocks noGrp="1"/>
          </p:cNvSpPr>
          <p:nvPr>
            <p:ph type="title"/>
          </p:nvPr>
        </p:nvSpPr>
        <p:spPr>
          <a:xfrm>
            <a:off x="1973263" y="30163"/>
            <a:ext cx="5472112" cy="571500"/>
          </a:xfrm>
        </p:spPr>
        <p:txBody>
          <a:bodyPr>
            <a:normAutofit fontScale="90000"/>
          </a:bodyPr>
          <a:lstStyle/>
          <a:p>
            <a:r>
              <a:rPr lang="en-GB" altLang="en-US" sz="3200" dirty="0" smtClean="0">
                <a:solidFill>
                  <a:srgbClr val="00A7E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Extensive Partner Engagement</a:t>
            </a:r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28700" y="1651000"/>
            <a:ext cx="1306513" cy="996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9" descr="http://www.freelogovectors.net/wp-content/uploads/2012/05/morrisons-logo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2693988"/>
            <a:ext cx="187325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0"/>
          <a:srcRect l="28970" t="24406" r="30630" b="17516"/>
          <a:stretch/>
        </p:blipFill>
        <p:spPr>
          <a:xfrm>
            <a:off x="7318374" y="3114675"/>
            <a:ext cx="1760538" cy="14208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587" name="Picture 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" t="8594" r="49522" b="23904"/>
          <a:stretch>
            <a:fillRect/>
          </a:stretch>
        </p:blipFill>
        <p:spPr bwMode="auto">
          <a:xfrm>
            <a:off x="5811837" y="4740275"/>
            <a:ext cx="3267075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8" name="Picture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81"/>
          <a:stretch>
            <a:fillRect/>
          </a:stretch>
        </p:blipFill>
        <p:spPr bwMode="auto">
          <a:xfrm>
            <a:off x="7154863" y="1008856"/>
            <a:ext cx="1955800" cy="149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7313" y="2979738"/>
            <a:ext cx="1219200" cy="9334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0" name="Picture 9" descr="http://www.bimtaskgroup.org/wp-content/uploads/2012/03/asda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588" y="403225"/>
            <a:ext cx="1241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1" name="TextBox 2"/>
          <p:cNvSpPr txBox="1">
            <a:spLocks noChangeArrowheads="1"/>
          </p:cNvSpPr>
          <p:nvPr/>
        </p:nvSpPr>
        <p:spPr bwMode="auto">
          <a:xfrm>
            <a:off x="3486151" y="1605021"/>
            <a:ext cx="17287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rgbClr val="00A7E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 Offers</a:t>
            </a: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123950" y="2647950"/>
            <a:ext cx="1217613" cy="9334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3" name="TextBox 18"/>
          <p:cNvSpPr txBox="1">
            <a:spLocks noChangeArrowheads="1"/>
          </p:cNvSpPr>
          <p:nvPr/>
        </p:nvSpPr>
        <p:spPr bwMode="auto">
          <a:xfrm>
            <a:off x="31751" y="3940175"/>
            <a:ext cx="998537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>
                <a:solidFill>
                  <a:srgbClr val="00A7E7"/>
                </a:solidFill>
                <a:latin typeface="Change 4 Life Headline Fill" pitchFamily="50" charset="0"/>
              </a:rPr>
              <a:t>Point of Sale</a:t>
            </a:r>
          </a:p>
        </p:txBody>
      </p:sp>
      <p:sp>
        <p:nvSpPr>
          <p:cNvPr id="24594" name="TextBox 19"/>
          <p:cNvSpPr txBox="1">
            <a:spLocks noChangeArrowheads="1"/>
          </p:cNvSpPr>
          <p:nvPr/>
        </p:nvSpPr>
        <p:spPr bwMode="auto">
          <a:xfrm>
            <a:off x="3640137" y="4173538"/>
            <a:ext cx="13525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rgbClr val="00A7E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 Activity</a:t>
            </a:r>
          </a:p>
        </p:txBody>
      </p:sp>
      <p:sp>
        <p:nvSpPr>
          <p:cNvPr id="24595" name="TextBox 20"/>
          <p:cNvSpPr txBox="1">
            <a:spLocks noChangeArrowheads="1"/>
          </p:cNvSpPr>
          <p:nvPr/>
        </p:nvSpPr>
        <p:spPr bwMode="auto">
          <a:xfrm>
            <a:off x="5214938" y="1385888"/>
            <a:ext cx="20177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rgbClr val="00A7E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In-store Activity</a:t>
            </a:r>
          </a:p>
        </p:txBody>
      </p:sp>
      <p:sp>
        <p:nvSpPr>
          <p:cNvPr id="24596" name="TextBox 21"/>
          <p:cNvSpPr txBox="1">
            <a:spLocks noChangeArrowheads="1"/>
          </p:cNvSpPr>
          <p:nvPr/>
        </p:nvSpPr>
        <p:spPr bwMode="auto">
          <a:xfrm>
            <a:off x="1754188" y="456406"/>
            <a:ext cx="54006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rgbClr val="00A7E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Surrounding people with messages and support especially close to point of purchase</a:t>
            </a:r>
          </a:p>
        </p:txBody>
      </p:sp>
      <p:pic>
        <p:nvPicPr>
          <p:cNvPr id="11" name="Picture 1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030288" y="3490913"/>
            <a:ext cx="1304925" cy="9350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8" name="Picture 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782" t="-9862" r="9782" b="17088"/>
          <a:stretch>
            <a:fillRect/>
          </a:stretch>
        </p:blipFill>
        <p:spPr bwMode="auto">
          <a:xfrm>
            <a:off x="2228850" y="1185863"/>
            <a:ext cx="103187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9" name="TextBox 1"/>
          <p:cNvSpPr txBox="1">
            <a:spLocks noChangeArrowheads="1"/>
          </p:cNvSpPr>
          <p:nvPr/>
        </p:nvSpPr>
        <p:spPr bwMode="auto">
          <a:xfrm>
            <a:off x="-182562" y="1115218"/>
            <a:ext cx="23685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rgbClr val="00A7E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Circa £1m worth of money off vouchers</a:t>
            </a:r>
          </a:p>
        </p:txBody>
      </p:sp>
      <p:pic>
        <p:nvPicPr>
          <p:cNvPr id="24600" name="Picture 1" descr="image001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4489450"/>
            <a:ext cx="11049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98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\\23RED-FS01\Data\Clients\Public Health England\Obesity\Campaigns\Summer 2014\Creative\Logo\10 Minute Shake Up White Stacked 20.05.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77" t="17186" r="30466" b="15491"/>
          <a:stretch>
            <a:fillRect/>
          </a:stretch>
        </p:blipFill>
        <p:spPr bwMode="auto">
          <a:xfrm>
            <a:off x="3128963" y="1198563"/>
            <a:ext cx="3095625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633538" y="4724400"/>
            <a:ext cx="55165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rgbClr val="00A7E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of Change4Life Physical  activity campaign Summer 2015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16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4" t="16431" r="34850" b="6554"/>
          <a:stretch>
            <a:fillRect/>
          </a:stretch>
        </p:blipFill>
        <p:spPr bwMode="auto">
          <a:xfrm>
            <a:off x="7981950" y="1130300"/>
            <a:ext cx="102235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itle 1"/>
          <p:cNvSpPr>
            <a:spLocks noGrp="1"/>
          </p:cNvSpPr>
          <p:nvPr>
            <p:ph type="title"/>
          </p:nvPr>
        </p:nvSpPr>
        <p:spPr>
          <a:xfrm>
            <a:off x="258763" y="-71438"/>
            <a:ext cx="8229600" cy="935038"/>
          </a:xfrm>
        </p:spPr>
        <p:txBody>
          <a:bodyPr/>
          <a:lstStyle/>
          <a:p>
            <a:r>
              <a:rPr lang="en-GB" altLang="en-US" sz="3200" smtClean="0">
                <a:solidFill>
                  <a:schemeClr val="tx1"/>
                </a:solidFill>
                <a:latin typeface="Change 4 Life Text Regular" pitchFamily="50" charset="0"/>
              </a:rPr>
              <a:t>10MSU 2015 Creative Assets </a:t>
            </a:r>
          </a:p>
        </p:txBody>
      </p:sp>
      <p:sp>
        <p:nvSpPr>
          <p:cNvPr id="34820" name="TextBox 2"/>
          <p:cNvSpPr txBox="1">
            <a:spLocks noChangeArrowheads="1"/>
          </p:cNvSpPr>
          <p:nvPr/>
        </p:nvSpPr>
        <p:spPr bwMode="auto">
          <a:xfrm>
            <a:off x="990600" y="630238"/>
            <a:ext cx="77184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400">
                <a:latin typeface="Change 4 Life Text Regular" pitchFamily="50" charset="0"/>
              </a:rPr>
              <a:t>TV, radio, posters, digital, in-store advertising, and pack</a:t>
            </a:r>
          </a:p>
        </p:txBody>
      </p:sp>
      <p:grpSp>
        <p:nvGrpSpPr>
          <p:cNvPr id="34821" name="Group 1"/>
          <p:cNvGrpSpPr>
            <a:grpSpLocks/>
          </p:cNvGrpSpPr>
          <p:nvPr/>
        </p:nvGrpSpPr>
        <p:grpSpPr bwMode="auto">
          <a:xfrm>
            <a:off x="258763" y="4261264"/>
            <a:ext cx="4903788" cy="1620837"/>
            <a:chOff x="2765013" y="3312170"/>
            <a:chExt cx="6076378" cy="2507082"/>
          </a:xfrm>
        </p:grpSpPr>
        <p:pic>
          <p:nvPicPr>
            <p:cNvPr id="34832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67" t="17238" r="32808" b="7156"/>
            <a:stretch>
              <a:fillRect/>
            </a:stretch>
          </p:blipFill>
          <p:spPr bwMode="auto">
            <a:xfrm rot="-1313061">
              <a:off x="2765013" y="3312170"/>
              <a:ext cx="1590510" cy="2259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33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64" t="17036" r="18187" b="6754"/>
            <a:stretch>
              <a:fillRect/>
            </a:stretch>
          </p:blipFill>
          <p:spPr bwMode="auto">
            <a:xfrm>
              <a:off x="4228340" y="3343756"/>
              <a:ext cx="3155773" cy="2259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34" name="Picture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41" t="16634" r="32695" b="6754"/>
            <a:stretch>
              <a:fillRect/>
            </a:stretch>
          </p:blipFill>
          <p:spPr bwMode="auto">
            <a:xfrm rot="647196">
              <a:off x="7251448" y="3556411"/>
              <a:ext cx="1589943" cy="2262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4822" name="Content Placeholder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8" y="1130300"/>
            <a:ext cx="3573462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23" name="Group 8"/>
          <p:cNvGrpSpPr>
            <a:grpSpLocks/>
          </p:cNvGrpSpPr>
          <p:nvPr/>
        </p:nvGrpSpPr>
        <p:grpSpPr bwMode="auto">
          <a:xfrm>
            <a:off x="6881238" y="4261265"/>
            <a:ext cx="1827787" cy="2095086"/>
            <a:chOff x="3951245" y="923980"/>
            <a:chExt cx="1611696" cy="2381037"/>
          </a:xfrm>
        </p:grpSpPr>
        <p:pic>
          <p:nvPicPr>
            <p:cNvPr id="34829" name="Picture 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035" t="54939" r="37228" b="7964"/>
            <a:stretch>
              <a:fillRect/>
            </a:stretch>
          </p:blipFill>
          <p:spPr bwMode="auto">
            <a:xfrm>
              <a:off x="4770100" y="2066980"/>
              <a:ext cx="792841" cy="1122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30" name="Picture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86" t="17844" r="52191" b="45262"/>
            <a:stretch>
              <a:fillRect/>
            </a:stretch>
          </p:blipFill>
          <p:spPr bwMode="auto">
            <a:xfrm>
              <a:off x="4674923" y="923980"/>
              <a:ext cx="779834" cy="1106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31" name="Picture 1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22" t="17439" r="37456" b="7964"/>
            <a:stretch>
              <a:fillRect/>
            </a:stretch>
          </p:blipFill>
          <p:spPr bwMode="auto">
            <a:xfrm rot="21185740" flipH="1">
              <a:off x="3951245" y="979176"/>
              <a:ext cx="810901" cy="2325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4824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25" y="1268413"/>
            <a:ext cx="2452688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80" t="54037" r="28545" b="29634"/>
          <a:stretch>
            <a:fillRect/>
          </a:stretch>
        </p:blipFill>
        <p:spPr bwMode="auto">
          <a:xfrm>
            <a:off x="4564063" y="2769509"/>
            <a:ext cx="4144962" cy="1446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Content Placeholder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184400"/>
            <a:ext cx="3529012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1" t="17642" r="35529" b="6754"/>
          <a:stretch>
            <a:fillRect/>
          </a:stretch>
        </p:blipFill>
        <p:spPr bwMode="auto">
          <a:xfrm>
            <a:off x="6659563" y="1130300"/>
            <a:ext cx="1081087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07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323850" y="-182563"/>
            <a:ext cx="8229600" cy="935038"/>
          </a:xfrm>
        </p:spPr>
        <p:txBody>
          <a:bodyPr/>
          <a:lstStyle/>
          <a:p>
            <a:r>
              <a:rPr lang="en-GB" altLang="en-US" smtClean="0">
                <a:latin typeface="Change 4 Life Text Regular" pitchFamily="50" charset="0"/>
              </a:rPr>
              <a:t>Extensive Partner Engagement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68275" y="1336675"/>
            <a:ext cx="15113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+mj-lt"/>
                <a:ea typeface="ＭＳ Ｐゴシック" pitchFamily="34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Arial" charset="-52"/>
                <a:ea typeface="ＭＳ Ｐゴシック" pitchFamily="34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Arial" charset="-52"/>
                <a:ea typeface="ＭＳ Ｐゴシック" pitchFamily="34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Arial" charset="-52"/>
                <a:ea typeface="ＭＳ Ｐゴシック" pitchFamily="34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Arial" charset="-52"/>
                <a:ea typeface="ＭＳ Ｐゴシック" pitchFamily="34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-5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-5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-5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-52"/>
              </a:defRPr>
            </a:lvl9pPr>
          </a:lstStyle>
          <a:p>
            <a:pPr>
              <a:defRPr/>
            </a:pPr>
            <a:r>
              <a:rPr lang="en-GB" altLang="en-US" sz="1800" kern="0" dirty="0" smtClean="0">
                <a:latin typeface="Change 4 Life Text Regular" pitchFamily="50" charset="0"/>
              </a:rPr>
              <a:t>Schools Pack</a:t>
            </a:r>
          </a:p>
        </p:txBody>
      </p:sp>
      <p:pic>
        <p:nvPicPr>
          <p:cNvPr id="3584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464050"/>
            <a:ext cx="518160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TextBox 21"/>
          <p:cNvSpPr txBox="1">
            <a:spLocks noChangeArrowheads="1"/>
          </p:cNvSpPr>
          <p:nvPr/>
        </p:nvSpPr>
        <p:spPr bwMode="auto">
          <a:xfrm>
            <a:off x="1800225" y="455613"/>
            <a:ext cx="54006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>
                <a:latin typeface="Change 4 Life Text Regular" pitchFamily="50" charset="0"/>
              </a:rPr>
              <a:t>Local Authority toolkit, Roadshows, Schools Pack, UK Active Events </a:t>
            </a:r>
          </a:p>
        </p:txBody>
      </p:sp>
      <p:pic>
        <p:nvPicPr>
          <p:cNvPr id="3584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" y="3213100"/>
            <a:ext cx="3816350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3" b="51868"/>
          <a:stretch>
            <a:fillRect/>
          </a:stretch>
        </p:blipFill>
        <p:spPr bwMode="auto">
          <a:xfrm>
            <a:off x="5292725" y="1106488"/>
            <a:ext cx="2954338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81"/>
          <a:stretch>
            <a:fillRect/>
          </a:stretch>
        </p:blipFill>
        <p:spPr bwMode="auto">
          <a:xfrm>
            <a:off x="7964488" y="1076325"/>
            <a:ext cx="1179512" cy="327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3" t="4314" r="5794" b="2756"/>
          <a:stretch>
            <a:fillRect/>
          </a:stretch>
        </p:blipFill>
        <p:spPr bwMode="auto">
          <a:xfrm>
            <a:off x="4500563" y="2133600"/>
            <a:ext cx="3367087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50" name="Group 14"/>
          <p:cNvGrpSpPr>
            <a:grpSpLocks/>
          </p:cNvGrpSpPr>
          <p:nvPr/>
        </p:nvGrpSpPr>
        <p:grpSpPr bwMode="auto">
          <a:xfrm>
            <a:off x="865188" y="1076325"/>
            <a:ext cx="2112962" cy="2378075"/>
            <a:chOff x="452438" y="404813"/>
            <a:chExt cx="3492500" cy="3424237"/>
          </a:xfrm>
        </p:grpSpPr>
        <p:pic>
          <p:nvPicPr>
            <p:cNvPr id="35857" name="Picture 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7500" y="404813"/>
              <a:ext cx="2357438" cy="3284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8" name="Picture 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83873">
              <a:off x="452438" y="1779588"/>
              <a:ext cx="1460500" cy="2049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851" name="Group 17"/>
          <p:cNvGrpSpPr>
            <a:grpSpLocks/>
          </p:cNvGrpSpPr>
          <p:nvPr/>
        </p:nvGrpSpPr>
        <p:grpSpPr bwMode="auto">
          <a:xfrm>
            <a:off x="3270250" y="1271588"/>
            <a:ext cx="1076325" cy="1890712"/>
            <a:chOff x="5094288" y="879475"/>
            <a:chExt cx="2009775" cy="2789238"/>
          </a:xfrm>
        </p:grpSpPr>
        <p:pic>
          <p:nvPicPr>
            <p:cNvPr id="35853" name="Picture 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8288" y="879475"/>
              <a:ext cx="822325" cy="1155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4" name="Picture 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5700" y="906463"/>
              <a:ext cx="868363" cy="1230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5" name="Picture 1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447">
              <a:off x="5094288" y="2235200"/>
              <a:ext cx="1000125" cy="143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6" name="Picture 11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6813" y="2306638"/>
              <a:ext cx="857250" cy="12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Title 1"/>
          <p:cNvSpPr txBox="1">
            <a:spLocks/>
          </p:cNvSpPr>
          <p:nvPr/>
        </p:nvSpPr>
        <p:spPr bwMode="auto">
          <a:xfrm>
            <a:off x="3811588" y="4343400"/>
            <a:ext cx="1512887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+mj-lt"/>
                <a:ea typeface="ＭＳ Ｐゴシック" pitchFamily="34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Arial" charset="-52"/>
                <a:ea typeface="ＭＳ Ｐゴシック" pitchFamily="34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Arial" charset="-52"/>
                <a:ea typeface="ＭＳ Ｐゴシック" pitchFamily="34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Arial" charset="-52"/>
                <a:ea typeface="ＭＳ Ｐゴシック" pitchFamily="34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Arial" charset="-52"/>
                <a:ea typeface="ＭＳ Ｐゴシック" pitchFamily="34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-5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-5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-5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-52"/>
              </a:defRPr>
            </a:lvl9pPr>
          </a:lstStyle>
          <a:p>
            <a:pPr>
              <a:defRPr/>
            </a:pPr>
            <a:r>
              <a:rPr lang="en-GB" altLang="en-US" sz="1600" kern="0" dirty="0" smtClean="0">
                <a:latin typeface="Change 4 Life Text Regular" pitchFamily="50" charset="0"/>
              </a:rPr>
              <a:t>Roadshows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85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ltGray">
          <a:xfrm>
            <a:off x="342900" y="1522413"/>
            <a:ext cx="8539163" cy="1196975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GB" sz="1600" dirty="0">
              <a:ln>
                <a:solidFill>
                  <a:schemeClr val="accent6"/>
                </a:solidFill>
              </a:ln>
            </a:endParaRPr>
          </a:p>
        </p:txBody>
      </p:sp>
      <p:sp>
        <p:nvSpPr>
          <p:cNvPr id="39939" name="Title 1"/>
          <p:cNvSpPr>
            <a:spLocks noGrp="1"/>
          </p:cNvSpPr>
          <p:nvPr>
            <p:ph type="title"/>
          </p:nvPr>
        </p:nvSpPr>
        <p:spPr>
          <a:xfrm>
            <a:off x="574675" y="15875"/>
            <a:ext cx="8269288" cy="1143000"/>
          </a:xfrm>
        </p:spPr>
        <p:txBody>
          <a:bodyPr/>
          <a:lstStyle/>
          <a:p>
            <a:r>
              <a:rPr lang="en-GB" altLang="en-US" sz="3200" dirty="0" smtClean="0">
                <a:latin typeface="Change 4 Life Text Regular" pitchFamily="50" charset="0"/>
              </a:rPr>
              <a:t>10MSU 2014 campaign results</a:t>
            </a:r>
            <a:endParaRPr lang="en-GB" altLang="en-US" sz="3200" dirty="0" smtClean="0">
              <a:solidFill>
                <a:srgbClr val="FF0000"/>
              </a:solidFill>
              <a:latin typeface="Change 4 Life Text Regular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4624" y="1125622"/>
            <a:ext cx="7699376" cy="882764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l">
              <a:defRPr/>
            </a:pPr>
            <a:r>
              <a:rPr lang="en-GB" dirty="0">
                <a:solidFill>
                  <a:srgbClr val="00A7E7"/>
                </a:solidFill>
                <a:latin typeface="+mn-lt"/>
              </a:rPr>
              <a:t>Nearly 300,000 sign ups (end Nov 14)</a:t>
            </a:r>
          </a:p>
          <a:p>
            <a:pPr algn="l">
              <a:defRPr/>
            </a:pPr>
            <a:r>
              <a:rPr lang="en-GB" dirty="0">
                <a:solidFill>
                  <a:srgbClr val="00A7E7"/>
                </a:solidFill>
                <a:latin typeface="+mn-lt"/>
              </a:rPr>
              <a:t>Additional 7% of mothers of 5-7s took part without signing up</a:t>
            </a:r>
          </a:p>
          <a:p>
            <a:pPr>
              <a:defRPr/>
            </a:pPr>
            <a:r>
              <a:rPr lang="en-GB" dirty="0">
                <a:solidFill>
                  <a:srgbClr val="00A7E7"/>
                </a:solidFill>
                <a:latin typeface="+mn-lt"/>
              </a:rPr>
              <a:t>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68938" y="1544638"/>
            <a:ext cx="3462337" cy="876300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>
              <a:defRPr/>
            </a:pPr>
            <a:endParaRPr lang="en-GB" dirty="0">
              <a:solidFill>
                <a:schemeClr val="tx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01788" y="2173287"/>
            <a:ext cx="7329487" cy="89217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l">
              <a:defRPr/>
            </a:pPr>
            <a:r>
              <a:rPr lang="en-GB" dirty="0">
                <a:solidFill>
                  <a:srgbClr val="00A7E7"/>
                </a:solidFill>
                <a:latin typeface="+mn-lt"/>
              </a:rPr>
              <a:t>Campaign generated over 104 million extra minutes of activity for children over the summer</a:t>
            </a:r>
          </a:p>
        </p:txBody>
      </p:sp>
      <p:sp>
        <p:nvSpPr>
          <p:cNvPr id="39943" name="AutoShape 16"/>
          <p:cNvSpPr>
            <a:spLocks noChangeAspect="1" noChangeArrowheads="1" noTextEdit="1"/>
          </p:cNvSpPr>
          <p:nvPr/>
        </p:nvSpPr>
        <p:spPr bwMode="auto">
          <a:xfrm>
            <a:off x="4578350" y="1879600"/>
            <a:ext cx="72390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1465263" y="3065463"/>
            <a:ext cx="7242175" cy="876300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l">
              <a:defRPr/>
            </a:pPr>
            <a:r>
              <a:rPr lang="en-GB" dirty="0">
                <a:solidFill>
                  <a:srgbClr val="00A7E7"/>
                </a:solidFill>
                <a:latin typeface="+mn-lt"/>
              </a:rPr>
              <a:t>Pedometer data suggests an average 5 extra minutes of activity per child a day over summer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465263" y="4792663"/>
            <a:ext cx="7242175" cy="876300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l">
              <a:defRPr/>
            </a:pPr>
            <a:r>
              <a:rPr lang="en-GB" sz="2000" dirty="0">
                <a:solidFill>
                  <a:srgbClr val="00A7E7"/>
                </a:solidFill>
                <a:latin typeface="+mn-lt"/>
              </a:rPr>
              <a:t>Two thirds (64%) of children were still participating in 10 Minute Shake Ups after the end of the summer holidays</a:t>
            </a:r>
          </a:p>
        </p:txBody>
      </p:sp>
      <p:sp>
        <p:nvSpPr>
          <p:cNvPr id="39946" name="Rectangle 6"/>
          <p:cNvSpPr>
            <a:spLocks noChangeArrowheads="1"/>
          </p:cNvSpPr>
          <p:nvPr/>
        </p:nvSpPr>
        <p:spPr bwMode="auto">
          <a:xfrm>
            <a:off x="1379538" y="3863975"/>
            <a:ext cx="77644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ts val="600"/>
              </a:spcBef>
              <a:buFontTx/>
              <a:buNone/>
            </a:pPr>
            <a:r>
              <a:rPr lang="en-GB" altLang="en-US" sz="2000" dirty="0">
                <a:solidFill>
                  <a:srgbClr val="00A7E7"/>
                </a:solidFill>
              </a:rPr>
              <a:t>On average two children participated in each activity and spent 19 minutes on each 10MSU activity, or 23 minutes for 10 MSU inspired activity</a:t>
            </a:r>
          </a:p>
        </p:txBody>
      </p:sp>
      <p:grpSp>
        <p:nvGrpSpPr>
          <p:cNvPr id="39947" name="Group 9"/>
          <p:cNvGrpSpPr>
            <a:grpSpLocks/>
          </p:cNvGrpSpPr>
          <p:nvPr/>
        </p:nvGrpSpPr>
        <p:grpSpPr bwMode="auto">
          <a:xfrm>
            <a:off x="342900" y="1344613"/>
            <a:ext cx="930275" cy="4211637"/>
            <a:chOff x="388417" y="1215807"/>
            <a:chExt cx="930843" cy="4211761"/>
          </a:xfrm>
        </p:grpSpPr>
        <p:grpSp>
          <p:nvGrpSpPr>
            <p:cNvPr id="39948" name="Group 1"/>
            <p:cNvGrpSpPr>
              <a:grpSpLocks/>
            </p:cNvGrpSpPr>
            <p:nvPr/>
          </p:nvGrpSpPr>
          <p:grpSpPr bwMode="auto">
            <a:xfrm>
              <a:off x="399870" y="2044536"/>
              <a:ext cx="911375" cy="720725"/>
              <a:chOff x="323850" y="2894013"/>
              <a:chExt cx="720725" cy="720725"/>
            </a:xfrm>
          </p:grpSpPr>
          <p:sp>
            <p:nvSpPr>
              <p:cNvPr id="33798" name="Freeform 18"/>
              <p:cNvSpPr>
                <a:spLocks/>
              </p:cNvSpPr>
              <p:nvPr/>
            </p:nvSpPr>
            <p:spPr bwMode="auto">
              <a:xfrm>
                <a:off x="323586" y="2893983"/>
                <a:ext cx="721046" cy="720746"/>
              </a:xfrm>
              <a:custGeom>
                <a:avLst/>
                <a:gdLst>
                  <a:gd name="T0" fmla="*/ 2147483647 w 1340"/>
                  <a:gd name="T1" fmla="*/ 2147483647 h 1341"/>
                  <a:gd name="T2" fmla="*/ 0 w 1340"/>
                  <a:gd name="T3" fmla="*/ 2147483647 h 1341"/>
                  <a:gd name="T4" fmla="*/ 0 w 1340"/>
                  <a:gd name="T5" fmla="*/ 0 h 1341"/>
                  <a:gd name="T6" fmla="*/ 2147483647 w 1340"/>
                  <a:gd name="T7" fmla="*/ 0 h 1341"/>
                  <a:gd name="T8" fmla="*/ 2147483647 w 1340"/>
                  <a:gd name="T9" fmla="*/ 2147483647 h 1341"/>
                  <a:gd name="T10" fmla="*/ 2147483647 w 1340"/>
                  <a:gd name="T11" fmla="*/ 2147483647 h 13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40" h="1341">
                    <a:moveTo>
                      <a:pt x="1340" y="1341"/>
                    </a:moveTo>
                    <a:lnTo>
                      <a:pt x="0" y="1341"/>
                    </a:lnTo>
                    <a:lnTo>
                      <a:pt x="0" y="0"/>
                    </a:lnTo>
                    <a:lnTo>
                      <a:pt x="1340" y="0"/>
                    </a:lnTo>
                    <a:lnTo>
                      <a:pt x="1340" y="134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grpSp>
            <p:nvGrpSpPr>
              <p:cNvPr id="23" name="Group 176"/>
              <p:cNvGrpSpPr>
                <a:grpSpLocks noChangeAspect="1"/>
              </p:cNvGrpSpPr>
              <p:nvPr>
                <p:custDataLst>
                  <p:tags r:id="rId2"/>
                </p:custDataLst>
              </p:nvPr>
            </p:nvGrpSpPr>
            <p:grpSpPr bwMode="auto">
              <a:xfrm>
                <a:off x="502271" y="3001082"/>
                <a:ext cx="376561" cy="480716"/>
                <a:chOff x="1811" y="3060"/>
                <a:chExt cx="188" cy="240"/>
              </a:xfrm>
              <a:solidFill>
                <a:schemeClr val="bg1"/>
              </a:solidFill>
            </p:grpSpPr>
            <p:sp>
              <p:nvSpPr>
                <p:cNvPr id="24" name="Freeform 177"/>
                <p:cNvSpPr>
                  <a:spLocks noChangeArrowheads="1"/>
                </p:cNvSpPr>
                <p:nvPr/>
              </p:nvSpPr>
              <p:spPr bwMode="auto">
                <a:xfrm>
                  <a:off x="1899" y="3147"/>
                  <a:ext cx="14" cy="68"/>
                </a:xfrm>
                <a:custGeom>
                  <a:avLst/>
                  <a:gdLst>
                    <a:gd name="T0" fmla="*/ 0 w 215"/>
                    <a:gd name="T1" fmla="*/ 0 h 967"/>
                    <a:gd name="T2" fmla="*/ 0 w 215"/>
                    <a:gd name="T3" fmla="*/ 0 h 967"/>
                    <a:gd name="T4" fmla="*/ 0 w 215"/>
                    <a:gd name="T5" fmla="*/ 0 h 967"/>
                    <a:gd name="T6" fmla="*/ 0 w 215"/>
                    <a:gd name="T7" fmla="*/ 0 h 967"/>
                    <a:gd name="T8" fmla="*/ 0 w 215"/>
                    <a:gd name="T9" fmla="*/ 0 h 967"/>
                    <a:gd name="T10" fmla="*/ 0 w 215"/>
                    <a:gd name="T11" fmla="*/ 0 h 967"/>
                    <a:gd name="T12" fmla="*/ 0 w 215"/>
                    <a:gd name="T13" fmla="*/ 0 h 967"/>
                    <a:gd name="T14" fmla="*/ 0 w 215"/>
                    <a:gd name="T15" fmla="*/ 0 h 967"/>
                    <a:gd name="T16" fmla="*/ 0 w 215"/>
                    <a:gd name="T17" fmla="*/ 0 h 967"/>
                    <a:gd name="T18" fmla="*/ 0 w 215"/>
                    <a:gd name="T19" fmla="*/ 0 h 967"/>
                    <a:gd name="T20" fmla="*/ 0 w 215"/>
                    <a:gd name="T21" fmla="*/ 0 h 967"/>
                    <a:gd name="T22" fmla="*/ 0 w 215"/>
                    <a:gd name="T23" fmla="*/ 0 h 967"/>
                    <a:gd name="T24" fmla="*/ 0 w 215"/>
                    <a:gd name="T25" fmla="*/ 0 h 967"/>
                    <a:gd name="T26" fmla="*/ 0 w 215"/>
                    <a:gd name="T27" fmla="*/ 0 h 967"/>
                    <a:gd name="T28" fmla="*/ 0 w 215"/>
                    <a:gd name="T29" fmla="*/ 0 h 967"/>
                    <a:gd name="T30" fmla="*/ 0 w 215"/>
                    <a:gd name="T31" fmla="*/ 0 h 967"/>
                    <a:gd name="T32" fmla="*/ 0 w 215"/>
                    <a:gd name="T33" fmla="*/ 0 h 967"/>
                    <a:gd name="T34" fmla="*/ 0 w 215"/>
                    <a:gd name="T35" fmla="*/ 0 h 967"/>
                    <a:gd name="T36" fmla="*/ 0 w 215"/>
                    <a:gd name="T37" fmla="*/ 0 h 967"/>
                    <a:gd name="T38" fmla="*/ 0 w 215"/>
                    <a:gd name="T39" fmla="*/ 0 h 967"/>
                    <a:gd name="T40" fmla="*/ 0 w 215"/>
                    <a:gd name="T41" fmla="*/ 0 h 967"/>
                    <a:gd name="T42" fmla="*/ 0 w 215"/>
                    <a:gd name="T43" fmla="*/ 0 h 967"/>
                    <a:gd name="T44" fmla="*/ 0 w 215"/>
                    <a:gd name="T45" fmla="*/ 0 h 967"/>
                    <a:gd name="T46" fmla="*/ 0 w 215"/>
                    <a:gd name="T47" fmla="*/ 0 h 967"/>
                    <a:gd name="T48" fmla="*/ 0 w 215"/>
                    <a:gd name="T49" fmla="*/ 0 h 967"/>
                    <a:gd name="T50" fmla="*/ 0 w 215"/>
                    <a:gd name="T51" fmla="*/ 0 h 967"/>
                    <a:gd name="T52" fmla="*/ 0 w 215"/>
                    <a:gd name="T53" fmla="*/ 0 h 967"/>
                    <a:gd name="T54" fmla="*/ 0 w 215"/>
                    <a:gd name="T55" fmla="*/ 0 h 967"/>
                    <a:gd name="T56" fmla="*/ 0 w 215"/>
                    <a:gd name="T57" fmla="*/ 0 h 967"/>
                    <a:gd name="T58" fmla="*/ 0 w 215"/>
                    <a:gd name="T59" fmla="*/ 0 h 967"/>
                    <a:gd name="T60" fmla="*/ 0 w 215"/>
                    <a:gd name="T61" fmla="*/ 0 h 967"/>
                    <a:gd name="T62" fmla="*/ 0 w 215"/>
                    <a:gd name="T63" fmla="*/ 0 h 967"/>
                    <a:gd name="T64" fmla="*/ 0 w 215"/>
                    <a:gd name="T65" fmla="*/ 0 h 967"/>
                    <a:gd name="T66" fmla="*/ 0 w 215"/>
                    <a:gd name="T67" fmla="*/ 0 h 967"/>
                    <a:gd name="T68" fmla="*/ 0 w 215"/>
                    <a:gd name="T69" fmla="*/ 0 h 967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15"/>
                    <a:gd name="T106" fmla="*/ 0 h 967"/>
                    <a:gd name="T107" fmla="*/ 215 w 215"/>
                    <a:gd name="T108" fmla="*/ 967 h 967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15" h="967">
                      <a:moveTo>
                        <a:pt x="110" y="0"/>
                      </a:moveTo>
                      <a:lnTo>
                        <a:pt x="117" y="4"/>
                      </a:lnTo>
                      <a:lnTo>
                        <a:pt x="124" y="15"/>
                      </a:lnTo>
                      <a:lnTo>
                        <a:pt x="130" y="32"/>
                      </a:lnTo>
                      <a:lnTo>
                        <a:pt x="136" y="55"/>
                      </a:lnTo>
                      <a:lnTo>
                        <a:pt x="143" y="84"/>
                      </a:lnTo>
                      <a:lnTo>
                        <a:pt x="149" y="117"/>
                      </a:lnTo>
                      <a:lnTo>
                        <a:pt x="154" y="154"/>
                      </a:lnTo>
                      <a:lnTo>
                        <a:pt x="161" y="194"/>
                      </a:lnTo>
                      <a:lnTo>
                        <a:pt x="166" y="237"/>
                      </a:lnTo>
                      <a:lnTo>
                        <a:pt x="171" y="284"/>
                      </a:lnTo>
                      <a:lnTo>
                        <a:pt x="176" y="332"/>
                      </a:lnTo>
                      <a:lnTo>
                        <a:pt x="181" y="381"/>
                      </a:lnTo>
                      <a:lnTo>
                        <a:pt x="185" y="431"/>
                      </a:lnTo>
                      <a:lnTo>
                        <a:pt x="189" y="479"/>
                      </a:lnTo>
                      <a:lnTo>
                        <a:pt x="193" y="528"/>
                      </a:lnTo>
                      <a:lnTo>
                        <a:pt x="197" y="577"/>
                      </a:lnTo>
                      <a:lnTo>
                        <a:pt x="200" y="622"/>
                      </a:lnTo>
                      <a:lnTo>
                        <a:pt x="203" y="666"/>
                      </a:lnTo>
                      <a:lnTo>
                        <a:pt x="205" y="706"/>
                      </a:lnTo>
                      <a:lnTo>
                        <a:pt x="208" y="743"/>
                      </a:lnTo>
                      <a:lnTo>
                        <a:pt x="209" y="777"/>
                      </a:lnTo>
                      <a:lnTo>
                        <a:pt x="212" y="805"/>
                      </a:lnTo>
                      <a:lnTo>
                        <a:pt x="213" y="828"/>
                      </a:lnTo>
                      <a:lnTo>
                        <a:pt x="214" y="845"/>
                      </a:lnTo>
                      <a:lnTo>
                        <a:pt x="215" y="857"/>
                      </a:lnTo>
                      <a:lnTo>
                        <a:pt x="215" y="860"/>
                      </a:lnTo>
                      <a:lnTo>
                        <a:pt x="214" y="873"/>
                      </a:lnTo>
                      <a:lnTo>
                        <a:pt x="212" y="887"/>
                      </a:lnTo>
                      <a:lnTo>
                        <a:pt x="207" y="901"/>
                      </a:lnTo>
                      <a:lnTo>
                        <a:pt x="201" y="915"/>
                      </a:lnTo>
                      <a:lnTo>
                        <a:pt x="191" y="929"/>
                      </a:lnTo>
                      <a:lnTo>
                        <a:pt x="181" y="942"/>
                      </a:lnTo>
                      <a:lnTo>
                        <a:pt x="167" y="952"/>
                      </a:lnTo>
                      <a:lnTo>
                        <a:pt x="150" y="960"/>
                      </a:lnTo>
                      <a:lnTo>
                        <a:pt x="130" y="965"/>
                      </a:lnTo>
                      <a:lnTo>
                        <a:pt x="107" y="967"/>
                      </a:lnTo>
                      <a:lnTo>
                        <a:pt x="82" y="964"/>
                      </a:lnTo>
                      <a:lnTo>
                        <a:pt x="59" y="957"/>
                      </a:lnTo>
                      <a:lnTo>
                        <a:pt x="40" y="944"/>
                      </a:lnTo>
                      <a:lnTo>
                        <a:pt x="23" y="927"/>
                      </a:lnTo>
                      <a:lnTo>
                        <a:pt x="10" y="907"/>
                      </a:lnTo>
                      <a:lnTo>
                        <a:pt x="2" y="883"/>
                      </a:lnTo>
                      <a:lnTo>
                        <a:pt x="0" y="859"/>
                      </a:lnTo>
                      <a:lnTo>
                        <a:pt x="0" y="855"/>
                      </a:lnTo>
                      <a:lnTo>
                        <a:pt x="1" y="844"/>
                      </a:lnTo>
                      <a:lnTo>
                        <a:pt x="2" y="827"/>
                      </a:lnTo>
                      <a:lnTo>
                        <a:pt x="3" y="804"/>
                      </a:lnTo>
                      <a:lnTo>
                        <a:pt x="5" y="776"/>
                      </a:lnTo>
                      <a:lnTo>
                        <a:pt x="7" y="742"/>
                      </a:lnTo>
                      <a:lnTo>
                        <a:pt x="10" y="705"/>
                      </a:lnTo>
                      <a:lnTo>
                        <a:pt x="14" y="665"/>
                      </a:lnTo>
                      <a:lnTo>
                        <a:pt x="17" y="621"/>
                      </a:lnTo>
                      <a:lnTo>
                        <a:pt x="20" y="576"/>
                      </a:lnTo>
                      <a:lnTo>
                        <a:pt x="24" y="528"/>
                      </a:lnTo>
                      <a:lnTo>
                        <a:pt x="28" y="479"/>
                      </a:lnTo>
                      <a:lnTo>
                        <a:pt x="33" y="429"/>
                      </a:lnTo>
                      <a:lnTo>
                        <a:pt x="38" y="380"/>
                      </a:lnTo>
                      <a:lnTo>
                        <a:pt x="42" y="331"/>
                      </a:lnTo>
                      <a:lnTo>
                        <a:pt x="47" y="283"/>
                      </a:lnTo>
                      <a:lnTo>
                        <a:pt x="54" y="237"/>
                      </a:lnTo>
                      <a:lnTo>
                        <a:pt x="59" y="194"/>
                      </a:lnTo>
                      <a:lnTo>
                        <a:pt x="65" y="154"/>
                      </a:lnTo>
                      <a:lnTo>
                        <a:pt x="71" y="117"/>
                      </a:lnTo>
                      <a:lnTo>
                        <a:pt x="77" y="83"/>
                      </a:lnTo>
                      <a:lnTo>
                        <a:pt x="83" y="55"/>
                      </a:lnTo>
                      <a:lnTo>
                        <a:pt x="90" y="32"/>
                      </a:lnTo>
                      <a:lnTo>
                        <a:pt x="97" y="15"/>
                      </a:lnTo>
                      <a:lnTo>
                        <a:pt x="104" y="4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GB">
                    <a:latin typeface="Arial" pitchFamily="34" charset="0"/>
                  </a:endParaRPr>
                </a:p>
              </p:txBody>
            </p:sp>
            <p:sp>
              <p:nvSpPr>
                <p:cNvPr id="25" name="Freeform 178"/>
                <p:cNvSpPr>
                  <a:spLocks noChangeArrowheads="1"/>
                </p:cNvSpPr>
                <p:nvPr/>
              </p:nvSpPr>
              <p:spPr bwMode="auto">
                <a:xfrm>
                  <a:off x="1811" y="3060"/>
                  <a:ext cx="188" cy="240"/>
                </a:xfrm>
                <a:custGeom>
                  <a:avLst/>
                  <a:gdLst>
                    <a:gd name="T0" fmla="*/ 0 w 2644"/>
                    <a:gd name="T1" fmla="*/ 0 h 3375"/>
                    <a:gd name="T2" fmla="*/ 0 w 2644"/>
                    <a:gd name="T3" fmla="*/ 0 h 3375"/>
                    <a:gd name="T4" fmla="*/ 0 w 2644"/>
                    <a:gd name="T5" fmla="*/ 0 h 3375"/>
                    <a:gd name="T6" fmla="*/ 0 w 2644"/>
                    <a:gd name="T7" fmla="*/ 0 h 3375"/>
                    <a:gd name="T8" fmla="*/ 0 w 2644"/>
                    <a:gd name="T9" fmla="*/ 0 h 3375"/>
                    <a:gd name="T10" fmla="*/ 0 w 2644"/>
                    <a:gd name="T11" fmla="*/ 0 h 3375"/>
                    <a:gd name="T12" fmla="*/ 0 w 2644"/>
                    <a:gd name="T13" fmla="*/ 0 h 3375"/>
                    <a:gd name="T14" fmla="*/ 0 w 2644"/>
                    <a:gd name="T15" fmla="*/ 0 h 3375"/>
                    <a:gd name="T16" fmla="*/ 0 w 2644"/>
                    <a:gd name="T17" fmla="*/ 0 h 3375"/>
                    <a:gd name="T18" fmla="*/ 0 w 2644"/>
                    <a:gd name="T19" fmla="*/ 0 h 3375"/>
                    <a:gd name="T20" fmla="*/ 0 w 2644"/>
                    <a:gd name="T21" fmla="*/ 0 h 3375"/>
                    <a:gd name="T22" fmla="*/ 0 w 2644"/>
                    <a:gd name="T23" fmla="*/ 0 h 3375"/>
                    <a:gd name="T24" fmla="*/ 0 w 2644"/>
                    <a:gd name="T25" fmla="*/ 0 h 3375"/>
                    <a:gd name="T26" fmla="*/ 0 w 2644"/>
                    <a:gd name="T27" fmla="*/ 0 h 3375"/>
                    <a:gd name="T28" fmla="*/ 0 w 2644"/>
                    <a:gd name="T29" fmla="*/ 0 h 3375"/>
                    <a:gd name="T30" fmla="*/ 0 w 2644"/>
                    <a:gd name="T31" fmla="*/ 0 h 3375"/>
                    <a:gd name="T32" fmla="*/ 0 w 2644"/>
                    <a:gd name="T33" fmla="*/ 0 h 3375"/>
                    <a:gd name="T34" fmla="*/ 0 w 2644"/>
                    <a:gd name="T35" fmla="*/ 0 h 3375"/>
                    <a:gd name="T36" fmla="*/ 0 w 2644"/>
                    <a:gd name="T37" fmla="*/ 0 h 3375"/>
                    <a:gd name="T38" fmla="*/ 0 w 2644"/>
                    <a:gd name="T39" fmla="*/ 0 h 3375"/>
                    <a:gd name="T40" fmla="*/ 0 w 2644"/>
                    <a:gd name="T41" fmla="*/ 0 h 3375"/>
                    <a:gd name="T42" fmla="*/ 0 w 2644"/>
                    <a:gd name="T43" fmla="*/ 0 h 3375"/>
                    <a:gd name="T44" fmla="*/ 0 w 2644"/>
                    <a:gd name="T45" fmla="*/ 0 h 3375"/>
                    <a:gd name="T46" fmla="*/ 0 w 2644"/>
                    <a:gd name="T47" fmla="*/ 0 h 3375"/>
                    <a:gd name="T48" fmla="*/ 0 w 2644"/>
                    <a:gd name="T49" fmla="*/ 0 h 3375"/>
                    <a:gd name="T50" fmla="*/ 0 w 2644"/>
                    <a:gd name="T51" fmla="*/ 0 h 3375"/>
                    <a:gd name="T52" fmla="*/ 0 w 2644"/>
                    <a:gd name="T53" fmla="*/ 0 h 3375"/>
                    <a:gd name="T54" fmla="*/ 0 w 2644"/>
                    <a:gd name="T55" fmla="*/ 0 h 3375"/>
                    <a:gd name="T56" fmla="*/ 0 w 2644"/>
                    <a:gd name="T57" fmla="*/ 0 h 3375"/>
                    <a:gd name="T58" fmla="*/ 0 w 2644"/>
                    <a:gd name="T59" fmla="*/ 0 h 3375"/>
                    <a:gd name="T60" fmla="*/ 0 w 2644"/>
                    <a:gd name="T61" fmla="*/ 0 h 3375"/>
                    <a:gd name="T62" fmla="*/ 0 w 2644"/>
                    <a:gd name="T63" fmla="*/ 0 h 3375"/>
                    <a:gd name="T64" fmla="*/ 0 w 2644"/>
                    <a:gd name="T65" fmla="*/ 0 h 3375"/>
                    <a:gd name="T66" fmla="*/ 0 w 2644"/>
                    <a:gd name="T67" fmla="*/ 0 h 3375"/>
                    <a:gd name="T68" fmla="*/ 0 w 2644"/>
                    <a:gd name="T69" fmla="*/ 0 h 3375"/>
                    <a:gd name="T70" fmla="*/ 0 w 2644"/>
                    <a:gd name="T71" fmla="*/ 0 h 3375"/>
                    <a:gd name="T72" fmla="*/ 0 w 2644"/>
                    <a:gd name="T73" fmla="*/ 0 h 3375"/>
                    <a:gd name="T74" fmla="*/ 0 w 2644"/>
                    <a:gd name="T75" fmla="*/ 0 h 3375"/>
                    <a:gd name="T76" fmla="*/ 0 w 2644"/>
                    <a:gd name="T77" fmla="*/ 0 h 3375"/>
                    <a:gd name="T78" fmla="*/ 0 w 2644"/>
                    <a:gd name="T79" fmla="*/ 0 h 3375"/>
                    <a:gd name="T80" fmla="*/ 0 w 2644"/>
                    <a:gd name="T81" fmla="*/ 0 h 3375"/>
                    <a:gd name="T82" fmla="*/ 0 w 2644"/>
                    <a:gd name="T83" fmla="*/ 0 h 3375"/>
                    <a:gd name="T84" fmla="*/ 0 w 2644"/>
                    <a:gd name="T85" fmla="*/ 0 h 3375"/>
                    <a:gd name="T86" fmla="*/ 0 w 2644"/>
                    <a:gd name="T87" fmla="*/ 0 h 3375"/>
                    <a:gd name="T88" fmla="*/ 0 w 2644"/>
                    <a:gd name="T89" fmla="*/ 0 h 3375"/>
                    <a:gd name="T90" fmla="*/ 0 w 2644"/>
                    <a:gd name="T91" fmla="*/ 0 h 3375"/>
                    <a:gd name="T92" fmla="*/ 0 w 2644"/>
                    <a:gd name="T93" fmla="*/ 0 h 3375"/>
                    <a:gd name="T94" fmla="*/ 0 w 2644"/>
                    <a:gd name="T95" fmla="*/ 0 h 3375"/>
                    <a:gd name="T96" fmla="*/ 0 w 2644"/>
                    <a:gd name="T97" fmla="*/ 0 h 3375"/>
                    <a:gd name="T98" fmla="*/ 0 w 2644"/>
                    <a:gd name="T99" fmla="*/ 0 h 3375"/>
                    <a:gd name="T100" fmla="*/ 0 w 2644"/>
                    <a:gd name="T101" fmla="*/ 0 h 3375"/>
                    <a:gd name="T102" fmla="*/ 0 w 2644"/>
                    <a:gd name="T103" fmla="*/ 0 h 3375"/>
                    <a:gd name="T104" fmla="*/ 0 w 2644"/>
                    <a:gd name="T105" fmla="*/ 0 h 3375"/>
                    <a:gd name="T106" fmla="*/ 0 w 2644"/>
                    <a:gd name="T107" fmla="*/ 0 h 3375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2644"/>
                    <a:gd name="T163" fmla="*/ 0 h 3375"/>
                    <a:gd name="T164" fmla="*/ 2644 w 2644"/>
                    <a:gd name="T165" fmla="*/ 3375 h 3375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2644" h="3375">
                      <a:moveTo>
                        <a:pt x="1347" y="992"/>
                      </a:moveTo>
                      <a:lnTo>
                        <a:pt x="1262" y="996"/>
                      </a:lnTo>
                      <a:lnTo>
                        <a:pt x="1180" y="1006"/>
                      </a:lnTo>
                      <a:lnTo>
                        <a:pt x="1099" y="1021"/>
                      </a:lnTo>
                      <a:lnTo>
                        <a:pt x="1021" y="1043"/>
                      </a:lnTo>
                      <a:lnTo>
                        <a:pt x="945" y="1070"/>
                      </a:lnTo>
                      <a:lnTo>
                        <a:pt x="872" y="1102"/>
                      </a:lnTo>
                      <a:lnTo>
                        <a:pt x="802" y="1140"/>
                      </a:lnTo>
                      <a:lnTo>
                        <a:pt x="734" y="1183"/>
                      </a:lnTo>
                      <a:lnTo>
                        <a:pt x="670" y="1231"/>
                      </a:lnTo>
                      <a:lnTo>
                        <a:pt x="611" y="1283"/>
                      </a:lnTo>
                      <a:lnTo>
                        <a:pt x="555" y="1339"/>
                      </a:lnTo>
                      <a:lnTo>
                        <a:pt x="503" y="1399"/>
                      </a:lnTo>
                      <a:lnTo>
                        <a:pt x="455" y="1463"/>
                      </a:lnTo>
                      <a:lnTo>
                        <a:pt x="413" y="1530"/>
                      </a:lnTo>
                      <a:lnTo>
                        <a:pt x="375" y="1600"/>
                      </a:lnTo>
                      <a:lnTo>
                        <a:pt x="342" y="1673"/>
                      </a:lnTo>
                      <a:lnTo>
                        <a:pt x="316" y="1749"/>
                      </a:lnTo>
                      <a:lnTo>
                        <a:pt x="293" y="1828"/>
                      </a:lnTo>
                      <a:lnTo>
                        <a:pt x="277" y="1908"/>
                      </a:lnTo>
                      <a:lnTo>
                        <a:pt x="268" y="1991"/>
                      </a:lnTo>
                      <a:lnTo>
                        <a:pt x="265" y="2076"/>
                      </a:lnTo>
                      <a:lnTo>
                        <a:pt x="268" y="2161"/>
                      </a:lnTo>
                      <a:lnTo>
                        <a:pt x="277" y="2244"/>
                      </a:lnTo>
                      <a:lnTo>
                        <a:pt x="293" y="2324"/>
                      </a:lnTo>
                      <a:lnTo>
                        <a:pt x="316" y="2403"/>
                      </a:lnTo>
                      <a:lnTo>
                        <a:pt x="342" y="2479"/>
                      </a:lnTo>
                      <a:lnTo>
                        <a:pt x="375" y="2552"/>
                      </a:lnTo>
                      <a:lnTo>
                        <a:pt x="413" y="2622"/>
                      </a:lnTo>
                      <a:lnTo>
                        <a:pt x="455" y="2690"/>
                      </a:lnTo>
                      <a:lnTo>
                        <a:pt x="503" y="2754"/>
                      </a:lnTo>
                      <a:lnTo>
                        <a:pt x="555" y="2813"/>
                      </a:lnTo>
                      <a:lnTo>
                        <a:pt x="611" y="2869"/>
                      </a:lnTo>
                      <a:lnTo>
                        <a:pt x="670" y="2921"/>
                      </a:lnTo>
                      <a:lnTo>
                        <a:pt x="734" y="2969"/>
                      </a:lnTo>
                      <a:lnTo>
                        <a:pt x="802" y="3011"/>
                      </a:lnTo>
                      <a:lnTo>
                        <a:pt x="872" y="3050"/>
                      </a:lnTo>
                      <a:lnTo>
                        <a:pt x="945" y="3081"/>
                      </a:lnTo>
                      <a:lnTo>
                        <a:pt x="1021" y="3109"/>
                      </a:lnTo>
                      <a:lnTo>
                        <a:pt x="1099" y="3131"/>
                      </a:lnTo>
                      <a:lnTo>
                        <a:pt x="1180" y="3146"/>
                      </a:lnTo>
                      <a:lnTo>
                        <a:pt x="1262" y="3157"/>
                      </a:lnTo>
                      <a:lnTo>
                        <a:pt x="1347" y="3160"/>
                      </a:lnTo>
                      <a:lnTo>
                        <a:pt x="1431" y="3157"/>
                      </a:lnTo>
                      <a:lnTo>
                        <a:pt x="1513" y="3146"/>
                      </a:lnTo>
                      <a:lnTo>
                        <a:pt x="1595" y="3131"/>
                      </a:lnTo>
                      <a:lnTo>
                        <a:pt x="1673" y="3109"/>
                      </a:lnTo>
                      <a:lnTo>
                        <a:pt x="1749" y="3081"/>
                      </a:lnTo>
                      <a:lnTo>
                        <a:pt x="1823" y="3050"/>
                      </a:lnTo>
                      <a:lnTo>
                        <a:pt x="1893" y="3011"/>
                      </a:lnTo>
                      <a:lnTo>
                        <a:pt x="1959" y="2969"/>
                      </a:lnTo>
                      <a:lnTo>
                        <a:pt x="2023" y="2921"/>
                      </a:lnTo>
                      <a:lnTo>
                        <a:pt x="2083" y="2869"/>
                      </a:lnTo>
                      <a:lnTo>
                        <a:pt x="2139" y="2813"/>
                      </a:lnTo>
                      <a:lnTo>
                        <a:pt x="2191" y="2754"/>
                      </a:lnTo>
                      <a:lnTo>
                        <a:pt x="2238" y="2690"/>
                      </a:lnTo>
                      <a:lnTo>
                        <a:pt x="2281" y="2622"/>
                      </a:lnTo>
                      <a:lnTo>
                        <a:pt x="2318" y="2552"/>
                      </a:lnTo>
                      <a:lnTo>
                        <a:pt x="2351" y="2479"/>
                      </a:lnTo>
                      <a:lnTo>
                        <a:pt x="2379" y="2403"/>
                      </a:lnTo>
                      <a:lnTo>
                        <a:pt x="2400" y="2324"/>
                      </a:lnTo>
                      <a:lnTo>
                        <a:pt x="2416" y="2244"/>
                      </a:lnTo>
                      <a:lnTo>
                        <a:pt x="2425" y="2161"/>
                      </a:lnTo>
                      <a:lnTo>
                        <a:pt x="2429" y="2076"/>
                      </a:lnTo>
                      <a:lnTo>
                        <a:pt x="2425" y="1991"/>
                      </a:lnTo>
                      <a:lnTo>
                        <a:pt x="2416" y="1908"/>
                      </a:lnTo>
                      <a:lnTo>
                        <a:pt x="2400" y="1828"/>
                      </a:lnTo>
                      <a:lnTo>
                        <a:pt x="2379" y="1749"/>
                      </a:lnTo>
                      <a:lnTo>
                        <a:pt x="2351" y="1673"/>
                      </a:lnTo>
                      <a:lnTo>
                        <a:pt x="2318" y="1600"/>
                      </a:lnTo>
                      <a:lnTo>
                        <a:pt x="2281" y="1530"/>
                      </a:lnTo>
                      <a:lnTo>
                        <a:pt x="2238" y="1462"/>
                      </a:lnTo>
                      <a:lnTo>
                        <a:pt x="2191" y="1398"/>
                      </a:lnTo>
                      <a:lnTo>
                        <a:pt x="2139" y="1339"/>
                      </a:lnTo>
                      <a:lnTo>
                        <a:pt x="2083" y="1283"/>
                      </a:lnTo>
                      <a:lnTo>
                        <a:pt x="2023" y="1231"/>
                      </a:lnTo>
                      <a:lnTo>
                        <a:pt x="1959" y="1183"/>
                      </a:lnTo>
                      <a:lnTo>
                        <a:pt x="1893" y="1140"/>
                      </a:lnTo>
                      <a:lnTo>
                        <a:pt x="1823" y="1102"/>
                      </a:lnTo>
                      <a:lnTo>
                        <a:pt x="1749" y="1070"/>
                      </a:lnTo>
                      <a:lnTo>
                        <a:pt x="1673" y="1043"/>
                      </a:lnTo>
                      <a:lnTo>
                        <a:pt x="1595" y="1021"/>
                      </a:lnTo>
                      <a:lnTo>
                        <a:pt x="1513" y="1006"/>
                      </a:lnTo>
                      <a:lnTo>
                        <a:pt x="1431" y="996"/>
                      </a:lnTo>
                      <a:lnTo>
                        <a:pt x="1347" y="992"/>
                      </a:lnTo>
                      <a:close/>
                      <a:moveTo>
                        <a:pt x="1347" y="109"/>
                      </a:moveTo>
                      <a:lnTo>
                        <a:pt x="1300" y="112"/>
                      </a:lnTo>
                      <a:lnTo>
                        <a:pt x="1255" y="120"/>
                      </a:lnTo>
                      <a:lnTo>
                        <a:pt x="1212" y="134"/>
                      </a:lnTo>
                      <a:lnTo>
                        <a:pt x="1171" y="152"/>
                      </a:lnTo>
                      <a:lnTo>
                        <a:pt x="1133" y="175"/>
                      </a:lnTo>
                      <a:lnTo>
                        <a:pt x="1098" y="203"/>
                      </a:lnTo>
                      <a:lnTo>
                        <a:pt x="1068" y="235"/>
                      </a:lnTo>
                      <a:lnTo>
                        <a:pt x="1040" y="269"/>
                      </a:lnTo>
                      <a:lnTo>
                        <a:pt x="1017" y="307"/>
                      </a:lnTo>
                      <a:lnTo>
                        <a:pt x="998" y="348"/>
                      </a:lnTo>
                      <a:lnTo>
                        <a:pt x="984" y="391"/>
                      </a:lnTo>
                      <a:lnTo>
                        <a:pt x="975" y="436"/>
                      </a:lnTo>
                      <a:lnTo>
                        <a:pt x="973" y="483"/>
                      </a:lnTo>
                      <a:lnTo>
                        <a:pt x="976" y="531"/>
                      </a:lnTo>
                      <a:lnTo>
                        <a:pt x="985" y="577"/>
                      </a:lnTo>
                      <a:lnTo>
                        <a:pt x="999" y="621"/>
                      </a:lnTo>
                      <a:lnTo>
                        <a:pt x="1019" y="662"/>
                      </a:lnTo>
                      <a:lnTo>
                        <a:pt x="1042" y="700"/>
                      </a:lnTo>
                      <a:lnTo>
                        <a:pt x="1071" y="735"/>
                      </a:lnTo>
                      <a:lnTo>
                        <a:pt x="1104" y="766"/>
                      </a:lnTo>
                      <a:lnTo>
                        <a:pt x="1139" y="794"/>
                      </a:lnTo>
                      <a:lnTo>
                        <a:pt x="1188" y="787"/>
                      </a:lnTo>
                      <a:lnTo>
                        <a:pt x="1239" y="782"/>
                      </a:lnTo>
                      <a:lnTo>
                        <a:pt x="1239" y="637"/>
                      </a:lnTo>
                      <a:lnTo>
                        <a:pt x="1132" y="637"/>
                      </a:lnTo>
                      <a:lnTo>
                        <a:pt x="1107" y="634"/>
                      </a:lnTo>
                      <a:lnTo>
                        <a:pt x="1085" y="626"/>
                      </a:lnTo>
                      <a:lnTo>
                        <a:pt x="1064" y="613"/>
                      </a:lnTo>
                      <a:lnTo>
                        <a:pt x="1047" y="596"/>
                      </a:lnTo>
                      <a:lnTo>
                        <a:pt x="1035" y="576"/>
                      </a:lnTo>
                      <a:lnTo>
                        <a:pt x="1027" y="554"/>
                      </a:lnTo>
                      <a:lnTo>
                        <a:pt x="1024" y="529"/>
                      </a:lnTo>
                      <a:lnTo>
                        <a:pt x="1027" y="504"/>
                      </a:lnTo>
                      <a:lnTo>
                        <a:pt x="1035" y="482"/>
                      </a:lnTo>
                      <a:lnTo>
                        <a:pt x="1047" y="462"/>
                      </a:lnTo>
                      <a:lnTo>
                        <a:pt x="1064" y="445"/>
                      </a:lnTo>
                      <a:lnTo>
                        <a:pt x="1085" y="432"/>
                      </a:lnTo>
                      <a:lnTo>
                        <a:pt x="1107" y="425"/>
                      </a:lnTo>
                      <a:lnTo>
                        <a:pt x="1132" y="421"/>
                      </a:lnTo>
                      <a:lnTo>
                        <a:pt x="1562" y="421"/>
                      </a:lnTo>
                      <a:lnTo>
                        <a:pt x="1587" y="425"/>
                      </a:lnTo>
                      <a:lnTo>
                        <a:pt x="1609" y="432"/>
                      </a:lnTo>
                      <a:lnTo>
                        <a:pt x="1629" y="445"/>
                      </a:lnTo>
                      <a:lnTo>
                        <a:pt x="1646" y="462"/>
                      </a:lnTo>
                      <a:lnTo>
                        <a:pt x="1659" y="482"/>
                      </a:lnTo>
                      <a:lnTo>
                        <a:pt x="1667" y="504"/>
                      </a:lnTo>
                      <a:lnTo>
                        <a:pt x="1669" y="529"/>
                      </a:lnTo>
                      <a:lnTo>
                        <a:pt x="1667" y="554"/>
                      </a:lnTo>
                      <a:lnTo>
                        <a:pt x="1659" y="576"/>
                      </a:lnTo>
                      <a:lnTo>
                        <a:pt x="1646" y="596"/>
                      </a:lnTo>
                      <a:lnTo>
                        <a:pt x="1629" y="613"/>
                      </a:lnTo>
                      <a:lnTo>
                        <a:pt x="1609" y="626"/>
                      </a:lnTo>
                      <a:lnTo>
                        <a:pt x="1587" y="634"/>
                      </a:lnTo>
                      <a:lnTo>
                        <a:pt x="1562" y="637"/>
                      </a:lnTo>
                      <a:lnTo>
                        <a:pt x="1454" y="637"/>
                      </a:lnTo>
                      <a:lnTo>
                        <a:pt x="1454" y="782"/>
                      </a:lnTo>
                      <a:lnTo>
                        <a:pt x="1505" y="787"/>
                      </a:lnTo>
                      <a:lnTo>
                        <a:pt x="1555" y="794"/>
                      </a:lnTo>
                      <a:lnTo>
                        <a:pt x="1591" y="766"/>
                      </a:lnTo>
                      <a:lnTo>
                        <a:pt x="1623" y="735"/>
                      </a:lnTo>
                      <a:lnTo>
                        <a:pt x="1651" y="700"/>
                      </a:lnTo>
                      <a:lnTo>
                        <a:pt x="1675" y="662"/>
                      </a:lnTo>
                      <a:lnTo>
                        <a:pt x="1695" y="621"/>
                      </a:lnTo>
                      <a:lnTo>
                        <a:pt x="1709" y="577"/>
                      </a:lnTo>
                      <a:lnTo>
                        <a:pt x="1718" y="531"/>
                      </a:lnTo>
                      <a:lnTo>
                        <a:pt x="1721" y="483"/>
                      </a:lnTo>
                      <a:lnTo>
                        <a:pt x="1718" y="436"/>
                      </a:lnTo>
                      <a:lnTo>
                        <a:pt x="1709" y="391"/>
                      </a:lnTo>
                      <a:lnTo>
                        <a:pt x="1696" y="348"/>
                      </a:lnTo>
                      <a:lnTo>
                        <a:pt x="1677" y="307"/>
                      </a:lnTo>
                      <a:lnTo>
                        <a:pt x="1653" y="269"/>
                      </a:lnTo>
                      <a:lnTo>
                        <a:pt x="1626" y="235"/>
                      </a:lnTo>
                      <a:lnTo>
                        <a:pt x="1595" y="203"/>
                      </a:lnTo>
                      <a:lnTo>
                        <a:pt x="1560" y="175"/>
                      </a:lnTo>
                      <a:lnTo>
                        <a:pt x="1523" y="152"/>
                      </a:lnTo>
                      <a:lnTo>
                        <a:pt x="1482" y="134"/>
                      </a:lnTo>
                      <a:lnTo>
                        <a:pt x="1439" y="120"/>
                      </a:lnTo>
                      <a:lnTo>
                        <a:pt x="1394" y="112"/>
                      </a:lnTo>
                      <a:lnTo>
                        <a:pt x="1347" y="109"/>
                      </a:lnTo>
                      <a:close/>
                      <a:moveTo>
                        <a:pt x="1347" y="0"/>
                      </a:moveTo>
                      <a:lnTo>
                        <a:pt x="1403" y="4"/>
                      </a:lnTo>
                      <a:lnTo>
                        <a:pt x="1457" y="13"/>
                      </a:lnTo>
                      <a:lnTo>
                        <a:pt x="1509" y="29"/>
                      </a:lnTo>
                      <a:lnTo>
                        <a:pt x="1558" y="50"/>
                      </a:lnTo>
                      <a:lnTo>
                        <a:pt x="1605" y="76"/>
                      </a:lnTo>
                      <a:lnTo>
                        <a:pt x="1648" y="106"/>
                      </a:lnTo>
                      <a:lnTo>
                        <a:pt x="1687" y="142"/>
                      </a:lnTo>
                      <a:lnTo>
                        <a:pt x="1722" y="182"/>
                      </a:lnTo>
                      <a:lnTo>
                        <a:pt x="1753" y="225"/>
                      </a:lnTo>
                      <a:lnTo>
                        <a:pt x="1779" y="271"/>
                      </a:lnTo>
                      <a:lnTo>
                        <a:pt x="1800" y="321"/>
                      </a:lnTo>
                      <a:lnTo>
                        <a:pt x="1815" y="373"/>
                      </a:lnTo>
                      <a:lnTo>
                        <a:pt x="1825" y="427"/>
                      </a:lnTo>
                      <a:lnTo>
                        <a:pt x="1828" y="483"/>
                      </a:lnTo>
                      <a:lnTo>
                        <a:pt x="1825" y="539"/>
                      </a:lnTo>
                      <a:lnTo>
                        <a:pt x="1815" y="593"/>
                      </a:lnTo>
                      <a:lnTo>
                        <a:pt x="1800" y="645"/>
                      </a:lnTo>
                      <a:lnTo>
                        <a:pt x="1779" y="694"/>
                      </a:lnTo>
                      <a:lnTo>
                        <a:pt x="1754" y="741"/>
                      </a:lnTo>
                      <a:lnTo>
                        <a:pt x="1723" y="783"/>
                      </a:lnTo>
                      <a:lnTo>
                        <a:pt x="1688" y="823"/>
                      </a:lnTo>
                      <a:lnTo>
                        <a:pt x="1774" y="850"/>
                      </a:lnTo>
                      <a:lnTo>
                        <a:pt x="1857" y="882"/>
                      </a:lnTo>
                      <a:lnTo>
                        <a:pt x="1937" y="920"/>
                      </a:lnTo>
                      <a:lnTo>
                        <a:pt x="2013" y="962"/>
                      </a:lnTo>
                      <a:lnTo>
                        <a:pt x="2087" y="1010"/>
                      </a:lnTo>
                      <a:lnTo>
                        <a:pt x="2157" y="1063"/>
                      </a:lnTo>
                      <a:lnTo>
                        <a:pt x="2224" y="1120"/>
                      </a:lnTo>
                      <a:lnTo>
                        <a:pt x="2287" y="1182"/>
                      </a:lnTo>
                      <a:lnTo>
                        <a:pt x="2345" y="1248"/>
                      </a:lnTo>
                      <a:lnTo>
                        <a:pt x="2399" y="1317"/>
                      </a:lnTo>
                      <a:lnTo>
                        <a:pt x="2448" y="1390"/>
                      </a:lnTo>
                      <a:lnTo>
                        <a:pt x="2492" y="1466"/>
                      </a:lnTo>
                      <a:lnTo>
                        <a:pt x="2530" y="1546"/>
                      </a:lnTo>
                      <a:lnTo>
                        <a:pt x="2564" y="1628"/>
                      </a:lnTo>
                      <a:lnTo>
                        <a:pt x="2593" y="1713"/>
                      </a:lnTo>
                      <a:lnTo>
                        <a:pt x="2615" y="1800"/>
                      </a:lnTo>
                      <a:lnTo>
                        <a:pt x="2631" y="1890"/>
                      </a:lnTo>
                      <a:lnTo>
                        <a:pt x="2640" y="1983"/>
                      </a:lnTo>
                      <a:lnTo>
                        <a:pt x="2644" y="2076"/>
                      </a:lnTo>
                      <a:lnTo>
                        <a:pt x="2640" y="2168"/>
                      </a:lnTo>
                      <a:lnTo>
                        <a:pt x="2631" y="2259"/>
                      </a:lnTo>
                      <a:lnTo>
                        <a:pt x="2615" y="2349"/>
                      </a:lnTo>
                      <a:lnTo>
                        <a:pt x="2594" y="2435"/>
                      </a:lnTo>
                      <a:lnTo>
                        <a:pt x="2566" y="2519"/>
                      </a:lnTo>
                      <a:lnTo>
                        <a:pt x="2533" y="2601"/>
                      </a:lnTo>
                      <a:lnTo>
                        <a:pt x="2495" y="2680"/>
                      </a:lnTo>
                      <a:lnTo>
                        <a:pt x="2452" y="2756"/>
                      </a:lnTo>
                      <a:lnTo>
                        <a:pt x="2403" y="2828"/>
                      </a:lnTo>
                      <a:lnTo>
                        <a:pt x="2351" y="2898"/>
                      </a:lnTo>
                      <a:lnTo>
                        <a:pt x="2294" y="2963"/>
                      </a:lnTo>
                      <a:lnTo>
                        <a:pt x="2233" y="3024"/>
                      </a:lnTo>
                      <a:lnTo>
                        <a:pt x="2167" y="3081"/>
                      </a:lnTo>
                      <a:lnTo>
                        <a:pt x="2098" y="3134"/>
                      </a:lnTo>
                      <a:lnTo>
                        <a:pt x="2026" y="3182"/>
                      </a:lnTo>
                      <a:lnTo>
                        <a:pt x="1950" y="3226"/>
                      </a:lnTo>
                      <a:lnTo>
                        <a:pt x="1871" y="3264"/>
                      </a:lnTo>
                      <a:lnTo>
                        <a:pt x="1790" y="3297"/>
                      </a:lnTo>
                      <a:lnTo>
                        <a:pt x="1705" y="3324"/>
                      </a:lnTo>
                      <a:lnTo>
                        <a:pt x="1619" y="3347"/>
                      </a:lnTo>
                      <a:lnTo>
                        <a:pt x="1530" y="3361"/>
                      </a:lnTo>
                      <a:lnTo>
                        <a:pt x="1439" y="3372"/>
                      </a:lnTo>
                      <a:lnTo>
                        <a:pt x="1347" y="3375"/>
                      </a:lnTo>
                      <a:lnTo>
                        <a:pt x="1254" y="3372"/>
                      </a:lnTo>
                      <a:lnTo>
                        <a:pt x="1164" y="3361"/>
                      </a:lnTo>
                      <a:lnTo>
                        <a:pt x="1075" y="3347"/>
                      </a:lnTo>
                      <a:lnTo>
                        <a:pt x="988" y="3324"/>
                      </a:lnTo>
                      <a:lnTo>
                        <a:pt x="904" y="3297"/>
                      </a:lnTo>
                      <a:lnTo>
                        <a:pt x="822" y="3264"/>
                      </a:lnTo>
                      <a:lnTo>
                        <a:pt x="743" y="3226"/>
                      </a:lnTo>
                      <a:lnTo>
                        <a:pt x="668" y="3182"/>
                      </a:lnTo>
                      <a:lnTo>
                        <a:pt x="595" y="3134"/>
                      </a:lnTo>
                      <a:lnTo>
                        <a:pt x="526" y="3081"/>
                      </a:lnTo>
                      <a:lnTo>
                        <a:pt x="462" y="3024"/>
                      </a:lnTo>
                      <a:lnTo>
                        <a:pt x="400" y="2963"/>
                      </a:lnTo>
                      <a:lnTo>
                        <a:pt x="343" y="2898"/>
                      </a:lnTo>
                      <a:lnTo>
                        <a:pt x="290" y="2828"/>
                      </a:lnTo>
                      <a:lnTo>
                        <a:pt x="243" y="2756"/>
                      </a:lnTo>
                      <a:lnTo>
                        <a:pt x="199" y="2680"/>
                      </a:lnTo>
                      <a:lnTo>
                        <a:pt x="161" y="2601"/>
                      </a:lnTo>
                      <a:lnTo>
                        <a:pt x="128" y="2519"/>
                      </a:lnTo>
                      <a:lnTo>
                        <a:pt x="101" y="2435"/>
                      </a:lnTo>
                      <a:lnTo>
                        <a:pt x="78" y="2349"/>
                      </a:lnTo>
                      <a:lnTo>
                        <a:pt x="62" y="2259"/>
                      </a:lnTo>
                      <a:lnTo>
                        <a:pt x="53" y="2168"/>
                      </a:lnTo>
                      <a:lnTo>
                        <a:pt x="50" y="2076"/>
                      </a:lnTo>
                      <a:lnTo>
                        <a:pt x="53" y="1988"/>
                      </a:lnTo>
                      <a:lnTo>
                        <a:pt x="61" y="1902"/>
                      </a:lnTo>
                      <a:lnTo>
                        <a:pt x="75" y="1818"/>
                      </a:lnTo>
                      <a:lnTo>
                        <a:pt x="95" y="1735"/>
                      </a:lnTo>
                      <a:lnTo>
                        <a:pt x="120" y="1656"/>
                      </a:lnTo>
                      <a:lnTo>
                        <a:pt x="149" y="1577"/>
                      </a:lnTo>
                      <a:lnTo>
                        <a:pt x="184" y="1502"/>
                      </a:lnTo>
                      <a:lnTo>
                        <a:pt x="222" y="1429"/>
                      </a:lnTo>
                      <a:lnTo>
                        <a:pt x="266" y="1359"/>
                      </a:lnTo>
                      <a:lnTo>
                        <a:pt x="313" y="1292"/>
                      </a:lnTo>
                      <a:lnTo>
                        <a:pt x="365" y="1229"/>
                      </a:lnTo>
                      <a:lnTo>
                        <a:pt x="261" y="1120"/>
                      </a:lnTo>
                      <a:lnTo>
                        <a:pt x="183" y="1195"/>
                      </a:lnTo>
                      <a:lnTo>
                        <a:pt x="175" y="1202"/>
                      </a:lnTo>
                      <a:lnTo>
                        <a:pt x="162" y="1208"/>
                      </a:lnTo>
                      <a:lnTo>
                        <a:pt x="146" y="1214"/>
                      </a:lnTo>
                      <a:lnTo>
                        <a:pt x="129" y="1218"/>
                      </a:lnTo>
                      <a:lnTo>
                        <a:pt x="110" y="1220"/>
                      </a:lnTo>
                      <a:lnTo>
                        <a:pt x="90" y="1219"/>
                      </a:lnTo>
                      <a:lnTo>
                        <a:pt x="70" y="1214"/>
                      </a:lnTo>
                      <a:lnTo>
                        <a:pt x="50" y="1205"/>
                      </a:lnTo>
                      <a:lnTo>
                        <a:pt x="32" y="1192"/>
                      </a:lnTo>
                      <a:lnTo>
                        <a:pt x="17" y="1177"/>
                      </a:lnTo>
                      <a:lnTo>
                        <a:pt x="6" y="1157"/>
                      </a:lnTo>
                      <a:lnTo>
                        <a:pt x="1" y="1137"/>
                      </a:lnTo>
                      <a:lnTo>
                        <a:pt x="0" y="1117"/>
                      </a:lnTo>
                      <a:lnTo>
                        <a:pt x="2" y="1096"/>
                      </a:lnTo>
                      <a:lnTo>
                        <a:pt x="10" y="1076"/>
                      </a:lnTo>
                      <a:lnTo>
                        <a:pt x="20" y="1057"/>
                      </a:lnTo>
                      <a:lnTo>
                        <a:pt x="34" y="1040"/>
                      </a:lnTo>
                      <a:lnTo>
                        <a:pt x="343" y="741"/>
                      </a:lnTo>
                      <a:lnTo>
                        <a:pt x="363" y="726"/>
                      </a:lnTo>
                      <a:lnTo>
                        <a:pt x="384" y="715"/>
                      </a:lnTo>
                      <a:lnTo>
                        <a:pt x="408" y="711"/>
                      </a:lnTo>
                      <a:lnTo>
                        <a:pt x="431" y="711"/>
                      </a:lnTo>
                      <a:lnTo>
                        <a:pt x="454" y="716"/>
                      </a:lnTo>
                      <a:lnTo>
                        <a:pt x="476" y="728"/>
                      </a:lnTo>
                      <a:lnTo>
                        <a:pt x="496" y="743"/>
                      </a:lnTo>
                      <a:lnTo>
                        <a:pt x="510" y="763"/>
                      </a:lnTo>
                      <a:lnTo>
                        <a:pt x="520" y="785"/>
                      </a:lnTo>
                      <a:lnTo>
                        <a:pt x="525" y="809"/>
                      </a:lnTo>
                      <a:lnTo>
                        <a:pt x="524" y="832"/>
                      </a:lnTo>
                      <a:lnTo>
                        <a:pt x="519" y="855"/>
                      </a:lnTo>
                      <a:lnTo>
                        <a:pt x="508" y="876"/>
                      </a:lnTo>
                      <a:lnTo>
                        <a:pt x="492" y="895"/>
                      </a:lnTo>
                      <a:lnTo>
                        <a:pt x="415" y="971"/>
                      </a:lnTo>
                      <a:lnTo>
                        <a:pt x="519" y="1078"/>
                      </a:lnTo>
                      <a:lnTo>
                        <a:pt x="580" y="1029"/>
                      </a:lnTo>
                      <a:lnTo>
                        <a:pt x="645" y="985"/>
                      </a:lnTo>
                      <a:lnTo>
                        <a:pt x="713" y="943"/>
                      </a:lnTo>
                      <a:lnTo>
                        <a:pt x="783" y="907"/>
                      </a:lnTo>
                      <a:lnTo>
                        <a:pt x="855" y="874"/>
                      </a:lnTo>
                      <a:lnTo>
                        <a:pt x="929" y="847"/>
                      </a:lnTo>
                      <a:lnTo>
                        <a:pt x="1006" y="823"/>
                      </a:lnTo>
                      <a:lnTo>
                        <a:pt x="971" y="783"/>
                      </a:lnTo>
                      <a:lnTo>
                        <a:pt x="940" y="741"/>
                      </a:lnTo>
                      <a:lnTo>
                        <a:pt x="914" y="694"/>
                      </a:lnTo>
                      <a:lnTo>
                        <a:pt x="894" y="645"/>
                      </a:lnTo>
                      <a:lnTo>
                        <a:pt x="878" y="593"/>
                      </a:lnTo>
                      <a:lnTo>
                        <a:pt x="868" y="539"/>
                      </a:lnTo>
                      <a:lnTo>
                        <a:pt x="865" y="483"/>
                      </a:lnTo>
                      <a:lnTo>
                        <a:pt x="868" y="427"/>
                      </a:lnTo>
                      <a:lnTo>
                        <a:pt x="878" y="373"/>
                      </a:lnTo>
                      <a:lnTo>
                        <a:pt x="894" y="321"/>
                      </a:lnTo>
                      <a:lnTo>
                        <a:pt x="914" y="271"/>
                      </a:lnTo>
                      <a:lnTo>
                        <a:pt x="940" y="225"/>
                      </a:lnTo>
                      <a:lnTo>
                        <a:pt x="971" y="182"/>
                      </a:lnTo>
                      <a:lnTo>
                        <a:pt x="1006" y="142"/>
                      </a:lnTo>
                      <a:lnTo>
                        <a:pt x="1046" y="106"/>
                      </a:lnTo>
                      <a:lnTo>
                        <a:pt x="1089" y="76"/>
                      </a:lnTo>
                      <a:lnTo>
                        <a:pt x="1135" y="50"/>
                      </a:lnTo>
                      <a:lnTo>
                        <a:pt x="1185" y="29"/>
                      </a:lnTo>
                      <a:lnTo>
                        <a:pt x="1237" y="13"/>
                      </a:lnTo>
                      <a:lnTo>
                        <a:pt x="1291" y="4"/>
                      </a:lnTo>
                      <a:lnTo>
                        <a:pt x="1347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GB"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39949" name="Group 5"/>
            <p:cNvGrpSpPr>
              <a:grpSpLocks/>
            </p:cNvGrpSpPr>
            <p:nvPr/>
          </p:nvGrpSpPr>
          <p:grpSpPr bwMode="auto">
            <a:xfrm>
              <a:off x="391685" y="1215807"/>
              <a:ext cx="913383" cy="663793"/>
              <a:chOff x="425736" y="1371640"/>
              <a:chExt cx="722313" cy="663793"/>
            </a:xfrm>
          </p:grpSpPr>
          <p:sp>
            <p:nvSpPr>
              <p:cNvPr id="39979" name="Freeform 18"/>
              <p:cNvSpPr>
                <a:spLocks/>
              </p:cNvSpPr>
              <p:nvPr/>
            </p:nvSpPr>
            <p:spPr bwMode="auto">
              <a:xfrm>
                <a:off x="425736" y="1371640"/>
                <a:ext cx="722313" cy="663793"/>
              </a:xfrm>
              <a:custGeom>
                <a:avLst/>
                <a:gdLst>
                  <a:gd name="T0" fmla="*/ 389715894 w 1340"/>
                  <a:gd name="T1" fmla="*/ 358141816 h 1341"/>
                  <a:gd name="T2" fmla="*/ 0 w 1340"/>
                  <a:gd name="T3" fmla="*/ 358141816 h 1341"/>
                  <a:gd name="T4" fmla="*/ 0 w 1340"/>
                  <a:gd name="T5" fmla="*/ 0 h 1341"/>
                  <a:gd name="T6" fmla="*/ 389715894 w 1340"/>
                  <a:gd name="T7" fmla="*/ 0 h 1341"/>
                  <a:gd name="T8" fmla="*/ 389715894 w 1340"/>
                  <a:gd name="T9" fmla="*/ 358141816 h 1341"/>
                  <a:gd name="T10" fmla="*/ 389715894 w 1340"/>
                  <a:gd name="T11" fmla="*/ 358141816 h 13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40" h="1341">
                    <a:moveTo>
                      <a:pt x="1340" y="1341"/>
                    </a:moveTo>
                    <a:lnTo>
                      <a:pt x="0" y="1341"/>
                    </a:lnTo>
                    <a:lnTo>
                      <a:pt x="0" y="0"/>
                    </a:lnTo>
                    <a:lnTo>
                      <a:pt x="1340" y="0"/>
                    </a:lnTo>
                    <a:lnTo>
                      <a:pt x="1340" y="1341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980" name="Oval 19"/>
              <p:cNvSpPr>
                <a:spLocks noChangeArrowheads="1"/>
              </p:cNvSpPr>
              <p:nvPr/>
            </p:nvSpPr>
            <p:spPr bwMode="auto">
              <a:xfrm>
                <a:off x="823008" y="1546002"/>
                <a:ext cx="90559" cy="896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39981" name="Freeform 20"/>
              <p:cNvSpPr>
                <a:spLocks/>
              </p:cNvSpPr>
              <p:nvPr/>
            </p:nvSpPr>
            <p:spPr bwMode="auto">
              <a:xfrm>
                <a:off x="570198" y="1653967"/>
                <a:ext cx="174110" cy="180840"/>
              </a:xfrm>
              <a:custGeom>
                <a:avLst/>
                <a:gdLst>
                  <a:gd name="T0" fmla="*/ 104916138 w 164"/>
                  <a:gd name="T1" fmla="*/ 192270152 h 170"/>
                  <a:gd name="T2" fmla="*/ 104916138 w 164"/>
                  <a:gd name="T3" fmla="*/ 170781041 h 170"/>
                  <a:gd name="T4" fmla="*/ 144400889 w 164"/>
                  <a:gd name="T5" fmla="*/ 102921363 h 170"/>
                  <a:gd name="T6" fmla="*/ 175989114 w 164"/>
                  <a:gd name="T7" fmla="*/ 93872980 h 170"/>
                  <a:gd name="T8" fmla="*/ 157939003 w 164"/>
                  <a:gd name="T9" fmla="*/ 50894759 h 170"/>
                  <a:gd name="T10" fmla="*/ 185014170 w 164"/>
                  <a:gd name="T11" fmla="*/ 0 h 170"/>
                  <a:gd name="T12" fmla="*/ 57534862 w 164"/>
                  <a:gd name="T13" fmla="*/ 0 h 170"/>
                  <a:gd name="T14" fmla="*/ 0 w 164"/>
                  <a:gd name="T15" fmla="*/ 58812359 h 170"/>
                  <a:gd name="T16" fmla="*/ 0 w 164"/>
                  <a:gd name="T17" fmla="*/ 192270152 h 170"/>
                  <a:gd name="T18" fmla="*/ 38356221 w 164"/>
                  <a:gd name="T19" fmla="*/ 192270152 h 170"/>
                  <a:gd name="T20" fmla="*/ 38356221 w 164"/>
                  <a:gd name="T21" fmla="*/ 67859678 h 170"/>
                  <a:gd name="T22" fmla="*/ 57534862 w 164"/>
                  <a:gd name="T23" fmla="*/ 67859678 h 170"/>
                  <a:gd name="T24" fmla="*/ 57534862 w 164"/>
                  <a:gd name="T25" fmla="*/ 192270152 h 170"/>
                  <a:gd name="T26" fmla="*/ 104916138 w 164"/>
                  <a:gd name="T27" fmla="*/ 192270152 h 1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4" h="170">
                    <a:moveTo>
                      <a:pt x="93" y="170"/>
                    </a:moveTo>
                    <a:cubicBezTo>
                      <a:pt x="93" y="151"/>
                      <a:pt x="93" y="151"/>
                      <a:pt x="93" y="151"/>
                    </a:cubicBezTo>
                    <a:cubicBezTo>
                      <a:pt x="93" y="124"/>
                      <a:pt x="106" y="103"/>
                      <a:pt x="128" y="91"/>
                    </a:cubicBezTo>
                    <a:cubicBezTo>
                      <a:pt x="139" y="86"/>
                      <a:pt x="150" y="84"/>
                      <a:pt x="156" y="83"/>
                    </a:cubicBezTo>
                    <a:cubicBezTo>
                      <a:pt x="146" y="73"/>
                      <a:pt x="140" y="60"/>
                      <a:pt x="140" y="45"/>
                    </a:cubicBezTo>
                    <a:cubicBezTo>
                      <a:pt x="140" y="26"/>
                      <a:pt x="149" y="10"/>
                      <a:pt x="164" y="0"/>
                    </a:cubicBezTo>
                    <a:cubicBezTo>
                      <a:pt x="108" y="0"/>
                      <a:pt x="51" y="0"/>
                      <a:pt x="51" y="0"/>
                    </a:cubicBezTo>
                    <a:cubicBezTo>
                      <a:pt x="51" y="0"/>
                      <a:pt x="0" y="0"/>
                      <a:pt x="0" y="52"/>
                    </a:cubicBezTo>
                    <a:cubicBezTo>
                      <a:pt x="0" y="77"/>
                      <a:pt x="0" y="170"/>
                      <a:pt x="0" y="170"/>
                    </a:cubicBezTo>
                    <a:cubicBezTo>
                      <a:pt x="34" y="170"/>
                      <a:pt x="34" y="170"/>
                      <a:pt x="34" y="17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170"/>
                      <a:pt x="51" y="170"/>
                      <a:pt x="51" y="170"/>
                    </a:cubicBezTo>
                    <a:lnTo>
                      <a:pt x="93" y="1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982" name="Oval 21"/>
              <p:cNvSpPr>
                <a:spLocks noChangeArrowheads="1"/>
              </p:cNvSpPr>
              <p:nvPr/>
            </p:nvSpPr>
            <p:spPr bwMode="auto">
              <a:xfrm>
                <a:off x="642430" y="1546002"/>
                <a:ext cx="90020" cy="896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eaLnBrk="1" hangingPunct="1"/>
                <a:endParaRPr lang="en-GB" altLang="en-US"/>
              </a:p>
            </p:txBody>
          </p:sp>
          <p:sp>
            <p:nvSpPr>
              <p:cNvPr id="39983" name="Freeform 22"/>
              <p:cNvSpPr>
                <a:spLocks/>
              </p:cNvSpPr>
              <p:nvPr/>
            </p:nvSpPr>
            <p:spPr bwMode="auto">
              <a:xfrm>
                <a:off x="812227" y="1653967"/>
                <a:ext cx="191359" cy="180840"/>
              </a:xfrm>
              <a:custGeom>
                <a:avLst/>
                <a:gdLst>
                  <a:gd name="T0" fmla="*/ 165160890 w 180"/>
                  <a:gd name="T1" fmla="*/ 192270152 h 170"/>
                  <a:gd name="T2" fmla="*/ 203622986 w 180"/>
                  <a:gd name="T3" fmla="*/ 192270152 h 170"/>
                  <a:gd name="T4" fmla="*/ 159505168 w 180"/>
                  <a:gd name="T5" fmla="*/ 38454030 h 170"/>
                  <a:gd name="T6" fmla="*/ 107467214 w 180"/>
                  <a:gd name="T7" fmla="*/ 0 h 170"/>
                  <a:gd name="T8" fmla="*/ 41855529 w 180"/>
                  <a:gd name="T9" fmla="*/ 0 h 170"/>
                  <a:gd name="T10" fmla="*/ 39593240 w 180"/>
                  <a:gd name="T11" fmla="*/ 0 h 170"/>
                  <a:gd name="T12" fmla="*/ 0 w 180"/>
                  <a:gd name="T13" fmla="*/ 0 h 170"/>
                  <a:gd name="T14" fmla="*/ 26018445 w 180"/>
                  <a:gd name="T15" fmla="*/ 50894759 h 170"/>
                  <a:gd name="T16" fmla="*/ 11312506 w 180"/>
                  <a:gd name="T17" fmla="*/ 89348789 h 170"/>
                  <a:gd name="T18" fmla="*/ 10181362 w 180"/>
                  <a:gd name="T19" fmla="*/ 93872980 h 170"/>
                  <a:gd name="T20" fmla="*/ 70137326 w 180"/>
                  <a:gd name="T21" fmla="*/ 133457792 h 170"/>
                  <a:gd name="T22" fmla="*/ 79186480 w 180"/>
                  <a:gd name="T23" fmla="*/ 170781041 h 170"/>
                  <a:gd name="T24" fmla="*/ 79186480 w 180"/>
                  <a:gd name="T25" fmla="*/ 192270152 h 170"/>
                  <a:gd name="T26" fmla="*/ 145929310 w 180"/>
                  <a:gd name="T27" fmla="*/ 192270152 h 170"/>
                  <a:gd name="T28" fmla="*/ 107467214 w 180"/>
                  <a:gd name="T29" fmla="*/ 58812359 h 170"/>
                  <a:gd name="T30" fmla="*/ 126698794 w 180"/>
                  <a:gd name="T31" fmla="*/ 58812359 h 170"/>
                  <a:gd name="T32" fmla="*/ 165160890 w 180"/>
                  <a:gd name="T33" fmla="*/ 192270152 h 17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80" h="170">
                    <a:moveTo>
                      <a:pt x="146" y="170"/>
                    </a:moveTo>
                    <a:cubicBezTo>
                      <a:pt x="180" y="170"/>
                      <a:pt x="180" y="170"/>
                      <a:pt x="180" y="170"/>
                    </a:cubicBezTo>
                    <a:cubicBezTo>
                      <a:pt x="180" y="170"/>
                      <a:pt x="143" y="39"/>
                      <a:pt x="141" y="34"/>
                    </a:cubicBezTo>
                    <a:cubicBezTo>
                      <a:pt x="139" y="30"/>
                      <a:pt x="130" y="0"/>
                      <a:pt x="95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0" y="0"/>
                      <a:pt x="17" y="0"/>
                      <a:pt x="0" y="0"/>
                    </a:cubicBezTo>
                    <a:cubicBezTo>
                      <a:pt x="14" y="10"/>
                      <a:pt x="23" y="26"/>
                      <a:pt x="23" y="45"/>
                    </a:cubicBezTo>
                    <a:cubicBezTo>
                      <a:pt x="23" y="58"/>
                      <a:pt x="18" y="70"/>
                      <a:pt x="10" y="79"/>
                    </a:cubicBezTo>
                    <a:cubicBezTo>
                      <a:pt x="9" y="83"/>
                      <a:pt x="9" y="83"/>
                      <a:pt x="9" y="83"/>
                    </a:cubicBezTo>
                    <a:cubicBezTo>
                      <a:pt x="33" y="86"/>
                      <a:pt x="52" y="97"/>
                      <a:pt x="62" y="118"/>
                    </a:cubicBezTo>
                    <a:cubicBezTo>
                      <a:pt x="70" y="133"/>
                      <a:pt x="70" y="150"/>
                      <a:pt x="70" y="151"/>
                    </a:cubicBezTo>
                    <a:cubicBezTo>
                      <a:pt x="70" y="170"/>
                      <a:pt x="70" y="170"/>
                      <a:pt x="70" y="170"/>
                    </a:cubicBezTo>
                    <a:cubicBezTo>
                      <a:pt x="129" y="170"/>
                      <a:pt x="129" y="170"/>
                      <a:pt x="129" y="170"/>
                    </a:cubicBezTo>
                    <a:cubicBezTo>
                      <a:pt x="95" y="52"/>
                      <a:pt x="95" y="52"/>
                      <a:pt x="95" y="52"/>
                    </a:cubicBezTo>
                    <a:cubicBezTo>
                      <a:pt x="112" y="52"/>
                      <a:pt x="112" y="52"/>
                      <a:pt x="112" y="52"/>
                    </a:cubicBezTo>
                    <a:lnTo>
                      <a:pt x="146" y="1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984" name="Freeform 23"/>
              <p:cNvSpPr>
                <a:spLocks/>
              </p:cNvSpPr>
              <p:nvPr/>
            </p:nvSpPr>
            <p:spPr bwMode="auto">
              <a:xfrm>
                <a:off x="687170" y="1760312"/>
                <a:ext cx="181657" cy="136035"/>
              </a:xfrm>
              <a:custGeom>
                <a:avLst/>
                <a:gdLst>
                  <a:gd name="T0" fmla="*/ 193156632 w 171"/>
                  <a:gd name="T1" fmla="*/ 144498928 h 128"/>
                  <a:gd name="T2" fmla="*/ 193156632 w 171"/>
                  <a:gd name="T3" fmla="*/ 57573625 h 128"/>
                  <a:gd name="T4" fmla="*/ 135547992 w 171"/>
                  <a:gd name="T5" fmla="*/ 0 h 128"/>
                  <a:gd name="T6" fmla="*/ 101660994 w 171"/>
                  <a:gd name="T7" fmla="*/ 0 h 128"/>
                  <a:gd name="T8" fmla="*/ 97142940 w 171"/>
                  <a:gd name="T9" fmla="*/ 0 h 128"/>
                  <a:gd name="T10" fmla="*/ 91495638 w 171"/>
                  <a:gd name="T11" fmla="*/ 0 h 128"/>
                  <a:gd name="T12" fmla="*/ 58737888 w 171"/>
                  <a:gd name="T13" fmla="*/ 0 h 128"/>
                  <a:gd name="T14" fmla="*/ 0 w 171"/>
                  <a:gd name="T15" fmla="*/ 57573625 h 128"/>
                  <a:gd name="T16" fmla="*/ 0 w 171"/>
                  <a:gd name="T17" fmla="*/ 144498928 h 128"/>
                  <a:gd name="T18" fmla="*/ 30498192 w 171"/>
                  <a:gd name="T19" fmla="*/ 144498928 h 128"/>
                  <a:gd name="T20" fmla="*/ 30498192 w 171"/>
                  <a:gd name="T21" fmla="*/ 57573625 h 128"/>
                  <a:gd name="T22" fmla="*/ 48571470 w 171"/>
                  <a:gd name="T23" fmla="*/ 57573625 h 128"/>
                  <a:gd name="T24" fmla="*/ 48571470 w 171"/>
                  <a:gd name="T25" fmla="*/ 144498928 h 128"/>
                  <a:gd name="T26" fmla="*/ 144585162 w 171"/>
                  <a:gd name="T27" fmla="*/ 144498928 h 128"/>
                  <a:gd name="T28" fmla="*/ 144585162 w 171"/>
                  <a:gd name="T29" fmla="*/ 57573625 h 128"/>
                  <a:gd name="T30" fmla="*/ 163787688 w 171"/>
                  <a:gd name="T31" fmla="*/ 57573625 h 128"/>
                  <a:gd name="T32" fmla="*/ 163787688 w 171"/>
                  <a:gd name="T33" fmla="*/ 144498928 h 128"/>
                  <a:gd name="T34" fmla="*/ 193156632 w 171"/>
                  <a:gd name="T35" fmla="*/ 144498928 h 12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71" h="128">
                    <a:moveTo>
                      <a:pt x="171" y="128"/>
                    </a:moveTo>
                    <a:cubicBezTo>
                      <a:pt x="171" y="51"/>
                      <a:pt x="171" y="51"/>
                      <a:pt x="171" y="51"/>
                    </a:cubicBezTo>
                    <a:cubicBezTo>
                      <a:pt x="171" y="51"/>
                      <a:pt x="171" y="0"/>
                      <a:pt x="120" y="0"/>
                    </a:cubicBezTo>
                    <a:cubicBezTo>
                      <a:pt x="111" y="0"/>
                      <a:pt x="100" y="0"/>
                      <a:pt x="90" y="0"/>
                    </a:cubicBezTo>
                    <a:cubicBezTo>
                      <a:pt x="89" y="0"/>
                      <a:pt x="87" y="0"/>
                      <a:pt x="86" y="0"/>
                    </a:cubicBezTo>
                    <a:cubicBezTo>
                      <a:pt x="84" y="0"/>
                      <a:pt x="83" y="0"/>
                      <a:pt x="81" y="0"/>
                    </a:cubicBezTo>
                    <a:cubicBezTo>
                      <a:pt x="65" y="0"/>
                      <a:pt x="52" y="0"/>
                      <a:pt x="52" y="0"/>
                    </a:cubicBezTo>
                    <a:cubicBezTo>
                      <a:pt x="52" y="0"/>
                      <a:pt x="0" y="0"/>
                      <a:pt x="0" y="51"/>
                    </a:cubicBezTo>
                    <a:cubicBezTo>
                      <a:pt x="0" y="77"/>
                      <a:pt x="0" y="128"/>
                      <a:pt x="0" y="128"/>
                    </a:cubicBezTo>
                    <a:cubicBezTo>
                      <a:pt x="27" y="128"/>
                      <a:pt x="27" y="128"/>
                      <a:pt x="27" y="128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3" y="128"/>
                      <a:pt x="43" y="128"/>
                      <a:pt x="43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51"/>
                      <a:pt x="128" y="51"/>
                      <a:pt x="128" y="51"/>
                    </a:cubicBezTo>
                    <a:cubicBezTo>
                      <a:pt x="145" y="51"/>
                      <a:pt x="145" y="51"/>
                      <a:pt x="145" y="51"/>
                    </a:cubicBezTo>
                    <a:cubicBezTo>
                      <a:pt x="145" y="128"/>
                      <a:pt x="145" y="128"/>
                      <a:pt x="145" y="128"/>
                    </a:cubicBezTo>
                    <a:lnTo>
                      <a:pt x="171" y="1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9985" name="Freeform 24"/>
              <p:cNvSpPr>
                <a:spLocks/>
              </p:cNvSpPr>
              <p:nvPr/>
            </p:nvSpPr>
            <p:spPr bwMode="auto">
              <a:xfrm>
                <a:off x="736762" y="1660985"/>
                <a:ext cx="81934" cy="80973"/>
              </a:xfrm>
              <a:custGeom>
                <a:avLst/>
                <a:gdLst>
                  <a:gd name="T0" fmla="*/ 1133243 w 77"/>
                  <a:gd name="T1" fmla="*/ 47651545 h 76"/>
                  <a:gd name="T2" fmla="*/ 1133243 w 77"/>
                  <a:gd name="T3" fmla="*/ 49920920 h 76"/>
                  <a:gd name="T4" fmla="*/ 1133243 w 77"/>
                  <a:gd name="T5" fmla="*/ 51055607 h 76"/>
                  <a:gd name="T6" fmla="*/ 2266486 w 77"/>
                  <a:gd name="T7" fmla="*/ 53323917 h 76"/>
                  <a:gd name="T8" fmla="*/ 2266486 w 77"/>
                  <a:gd name="T9" fmla="*/ 55593292 h 76"/>
                  <a:gd name="T10" fmla="*/ 3399729 w 77"/>
                  <a:gd name="T11" fmla="*/ 57862667 h 76"/>
                  <a:gd name="T12" fmla="*/ 3399729 w 77"/>
                  <a:gd name="T13" fmla="*/ 60132041 h 76"/>
                  <a:gd name="T14" fmla="*/ 4532972 w 77"/>
                  <a:gd name="T15" fmla="*/ 61266729 h 76"/>
                  <a:gd name="T16" fmla="*/ 5666215 w 77"/>
                  <a:gd name="T17" fmla="*/ 62400351 h 76"/>
                  <a:gd name="T18" fmla="*/ 6799458 w 77"/>
                  <a:gd name="T19" fmla="*/ 64669726 h 76"/>
                  <a:gd name="T20" fmla="*/ 7932701 w 77"/>
                  <a:gd name="T21" fmla="*/ 66939101 h 76"/>
                  <a:gd name="T22" fmla="*/ 7932701 w 77"/>
                  <a:gd name="T23" fmla="*/ 68073788 h 76"/>
                  <a:gd name="T24" fmla="*/ 9067008 w 77"/>
                  <a:gd name="T25" fmla="*/ 70343163 h 76"/>
                  <a:gd name="T26" fmla="*/ 11333494 w 77"/>
                  <a:gd name="T27" fmla="*/ 71477850 h 76"/>
                  <a:gd name="T28" fmla="*/ 12466737 w 77"/>
                  <a:gd name="T29" fmla="*/ 72611472 h 76"/>
                  <a:gd name="T30" fmla="*/ 19266195 w 77"/>
                  <a:gd name="T31" fmla="*/ 79419597 h 76"/>
                  <a:gd name="T32" fmla="*/ 20399438 w 77"/>
                  <a:gd name="T33" fmla="*/ 80554284 h 76"/>
                  <a:gd name="T34" fmla="*/ 22665924 w 77"/>
                  <a:gd name="T35" fmla="*/ 81687906 h 76"/>
                  <a:gd name="T36" fmla="*/ 24932410 w 77"/>
                  <a:gd name="T37" fmla="*/ 81687906 h 76"/>
                  <a:gd name="T38" fmla="*/ 27199960 w 77"/>
                  <a:gd name="T39" fmla="*/ 82822594 h 76"/>
                  <a:gd name="T40" fmla="*/ 28333203 w 77"/>
                  <a:gd name="T41" fmla="*/ 82822594 h 76"/>
                  <a:gd name="T42" fmla="*/ 29466446 w 77"/>
                  <a:gd name="T43" fmla="*/ 83957281 h 76"/>
                  <a:gd name="T44" fmla="*/ 31732932 w 77"/>
                  <a:gd name="T45" fmla="*/ 85091969 h 76"/>
                  <a:gd name="T46" fmla="*/ 33999418 w 77"/>
                  <a:gd name="T47" fmla="*/ 85091969 h 76"/>
                  <a:gd name="T48" fmla="*/ 36265904 w 77"/>
                  <a:gd name="T49" fmla="*/ 85091969 h 76"/>
                  <a:gd name="T50" fmla="*/ 38532390 w 77"/>
                  <a:gd name="T51" fmla="*/ 86226656 h 76"/>
                  <a:gd name="T52" fmla="*/ 39665633 w 77"/>
                  <a:gd name="T53" fmla="*/ 86226656 h 76"/>
                  <a:gd name="T54" fmla="*/ 49865884 w 77"/>
                  <a:gd name="T55" fmla="*/ 86226656 h 76"/>
                  <a:gd name="T56" fmla="*/ 50999127 w 77"/>
                  <a:gd name="T57" fmla="*/ 85091969 h 76"/>
                  <a:gd name="T58" fmla="*/ 53265613 w 77"/>
                  <a:gd name="T59" fmla="*/ 85091969 h 76"/>
                  <a:gd name="T60" fmla="*/ 55532099 w 77"/>
                  <a:gd name="T61" fmla="*/ 85091969 h 76"/>
                  <a:gd name="T62" fmla="*/ 57798585 w 77"/>
                  <a:gd name="T63" fmla="*/ 83957281 h 76"/>
                  <a:gd name="T64" fmla="*/ 58931828 w 77"/>
                  <a:gd name="T65" fmla="*/ 82822594 h 76"/>
                  <a:gd name="T66" fmla="*/ 61199378 w 77"/>
                  <a:gd name="T67" fmla="*/ 82822594 h 76"/>
                  <a:gd name="T68" fmla="*/ 63465864 w 77"/>
                  <a:gd name="T69" fmla="*/ 81687906 h 76"/>
                  <a:gd name="T70" fmla="*/ 64599107 w 77"/>
                  <a:gd name="T71" fmla="*/ 81687906 h 76"/>
                  <a:gd name="T72" fmla="*/ 66865593 w 77"/>
                  <a:gd name="T73" fmla="*/ 80554284 h 76"/>
                  <a:gd name="T74" fmla="*/ 69132079 w 77"/>
                  <a:gd name="T75" fmla="*/ 79419597 h 76"/>
                  <a:gd name="T76" fmla="*/ 75931536 w 77"/>
                  <a:gd name="T77" fmla="*/ 72611472 h 76"/>
                  <a:gd name="T78" fmla="*/ 77064779 w 77"/>
                  <a:gd name="T79" fmla="*/ 71477850 h 76"/>
                  <a:gd name="T80" fmla="*/ 78198022 w 77"/>
                  <a:gd name="T81" fmla="*/ 70343163 h 76"/>
                  <a:gd name="T82" fmla="*/ 79332329 w 77"/>
                  <a:gd name="T83" fmla="*/ 68073788 h 76"/>
                  <a:gd name="T84" fmla="*/ 79332329 w 77"/>
                  <a:gd name="T85" fmla="*/ 66939101 h 76"/>
                  <a:gd name="T86" fmla="*/ 80465572 w 77"/>
                  <a:gd name="T87" fmla="*/ 64669726 h 76"/>
                  <a:gd name="T88" fmla="*/ 81598815 w 77"/>
                  <a:gd name="T89" fmla="*/ 62400351 h 76"/>
                  <a:gd name="T90" fmla="*/ 82732058 w 77"/>
                  <a:gd name="T91" fmla="*/ 61266729 h 76"/>
                  <a:gd name="T92" fmla="*/ 83865301 w 77"/>
                  <a:gd name="T93" fmla="*/ 60132041 h 76"/>
                  <a:gd name="T94" fmla="*/ 84998544 w 77"/>
                  <a:gd name="T95" fmla="*/ 57862667 h 76"/>
                  <a:gd name="T96" fmla="*/ 84998544 w 77"/>
                  <a:gd name="T97" fmla="*/ 55593292 h 76"/>
                  <a:gd name="T98" fmla="*/ 86131787 w 77"/>
                  <a:gd name="T99" fmla="*/ 53323917 h 76"/>
                  <a:gd name="T100" fmla="*/ 86131787 w 77"/>
                  <a:gd name="T101" fmla="*/ 51055607 h 76"/>
                  <a:gd name="T102" fmla="*/ 87265030 w 77"/>
                  <a:gd name="T103" fmla="*/ 49920920 h 76"/>
                  <a:gd name="T104" fmla="*/ 87265030 w 77"/>
                  <a:gd name="T105" fmla="*/ 47651545 h 76"/>
                  <a:gd name="T106" fmla="*/ 87265030 w 77"/>
                  <a:gd name="T107" fmla="*/ 45382170 h 76"/>
                  <a:gd name="T108" fmla="*/ 44199669 w 77"/>
                  <a:gd name="T109" fmla="*/ 0 h 76"/>
                  <a:gd name="T110" fmla="*/ 0 w 77"/>
                  <a:gd name="T111" fmla="*/ 45382170 h 7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77" h="76">
                    <a:moveTo>
                      <a:pt x="0" y="41"/>
                    </a:moveTo>
                    <a:cubicBezTo>
                      <a:pt x="0" y="41"/>
                      <a:pt x="0" y="41"/>
                      <a:pt x="1" y="42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7"/>
                      <a:pt x="2" y="47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0"/>
                      <a:pt x="3" y="51"/>
                      <a:pt x="3" y="51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3"/>
                    </a:cubicBezTo>
                    <a:cubicBezTo>
                      <a:pt x="4" y="53"/>
                      <a:pt x="4" y="53"/>
                      <a:pt x="4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4"/>
                      <a:pt x="5" y="54"/>
                      <a:pt x="5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6"/>
                      <a:pt x="5" y="56"/>
                      <a:pt x="6" y="56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7"/>
                      <a:pt x="6" y="58"/>
                      <a:pt x="7" y="58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7" y="59"/>
                      <a:pt x="7" y="59"/>
                      <a:pt x="7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7" y="61"/>
                      <a:pt x="8" y="61"/>
                      <a:pt x="8" y="61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9" y="62"/>
                      <a:pt x="9" y="63"/>
                      <a:pt x="9" y="63"/>
                    </a:cubicBezTo>
                    <a:cubicBezTo>
                      <a:pt x="9" y="63"/>
                      <a:pt x="9" y="63"/>
                      <a:pt x="10" y="63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1" y="63"/>
                      <a:pt x="11" y="64"/>
                      <a:pt x="11" y="64"/>
                    </a:cubicBezTo>
                    <a:cubicBezTo>
                      <a:pt x="13" y="66"/>
                      <a:pt x="15" y="68"/>
                      <a:pt x="17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0"/>
                      <a:pt x="18" y="70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9" y="71"/>
                      <a:pt x="19" y="71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1" y="72"/>
                      <a:pt x="21" y="72"/>
                      <a:pt x="22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23" y="72"/>
                      <a:pt x="23" y="73"/>
                      <a:pt x="24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4"/>
                      <a:pt x="2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7" y="74"/>
                      <a:pt x="27" y="74"/>
                      <a:pt x="28" y="74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9" y="75"/>
                      <a:pt x="29" y="75"/>
                      <a:pt x="30" y="75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1" y="75"/>
                      <a:pt x="31" y="75"/>
                      <a:pt x="32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3" y="76"/>
                      <a:pt x="33" y="76"/>
                      <a:pt x="34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5" y="76"/>
                    </a:cubicBezTo>
                    <a:cubicBezTo>
                      <a:pt x="35" y="76"/>
                      <a:pt x="35" y="76"/>
                      <a:pt x="35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3" y="76"/>
                      <a:pt x="43" y="76"/>
                      <a:pt x="44" y="76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4" y="76"/>
                      <a:pt x="45" y="76"/>
                      <a:pt x="45" y="75"/>
                    </a:cubicBezTo>
                    <a:cubicBezTo>
                      <a:pt x="46" y="75"/>
                      <a:pt x="46" y="75"/>
                      <a:pt x="46" y="75"/>
                    </a:cubicBezTo>
                    <a:cubicBezTo>
                      <a:pt x="47" y="75"/>
                      <a:pt x="47" y="75"/>
                      <a:pt x="47" y="75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5"/>
                      <a:pt x="49" y="74"/>
                      <a:pt x="50" y="74"/>
                    </a:cubicBezTo>
                    <a:cubicBezTo>
                      <a:pt x="51" y="74"/>
                      <a:pt x="51" y="74"/>
                      <a:pt x="51" y="74"/>
                    </a:cubicBezTo>
                    <a:cubicBezTo>
                      <a:pt x="51" y="74"/>
                      <a:pt x="51" y="74"/>
                      <a:pt x="52" y="74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53" y="73"/>
                      <a:pt x="53" y="73"/>
                      <a:pt x="54" y="73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5" y="72"/>
                      <a:pt x="55" y="72"/>
                      <a:pt x="56" y="72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8" y="72"/>
                      <a:pt x="58" y="72"/>
                      <a:pt x="58" y="72"/>
                    </a:cubicBezTo>
                    <a:cubicBezTo>
                      <a:pt x="58" y="71"/>
                      <a:pt x="59" y="71"/>
                      <a:pt x="59" y="71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60" y="70"/>
                      <a:pt x="60" y="70"/>
                      <a:pt x="61" y="70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2" y="68"/>
                      <a:pt x="65" y="66"/>
                      <a:pt x="67" y="64"/>
                    </a:cubicBezTo>
                    <a:cubicBezTo>
                      <a:pt x="67" y="63"/>
                      <a:pt x="67" y="63"/>
                      <a:pt x="67" y="63"/>
                    </a:cubicBezTo>
                    <a:cubicBezTo>
                      <a:pt x="67" y="63"/>
                      <a:pt x="68" y="63"/>
                      <a:pt x="68" y="63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9" y="63"/>
                      <a:pt x="69" y="62"/>
                      <a:pt x="69" y="62"/>
                    </a:cubicBezTo>
                    <a:cubicBezTo>
                      <a:pt x="69" y="62"/>
                      <a:pt x="69" y="62"/>
                      <a:pt x="70" y="61"/>
                    </a:cubicBezTo>
                    <a:cubicBezTo>
                      <a:pt x="70" y="61"/>
                      <a:pt x="70" y="61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1" y="59"/>
                      <a:pt x="71" y="58"/>
                      <a:pt x="71" y="58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2" y="57"/>
                      <a:pt x="72" y="57"/>
                      <a:pt x="72" y="56"/>
                    </a:cubicBezTo>
                    <a:cubicBezTo>
                      <a:pt x="72" y="56"/>
                      <a:pt x="72" y="56"/>
                      <a:pt x="72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4" y="54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5" y="52"/>
                      <a:pt x="75" y="51"/>
                      <a:pt x="75" y="51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5" y="49"/>
                      <a:pt x="75" y="49"/>
                      <a:pt x="75" y="49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7" y="45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7" y="39"/>
                      <a:pt x="77" y="38"/>
                      <a:pt x="77" y="38"/>
                    </a:cubicBezTo>
                    <a:cubicBezTo>
                      <a:pt x="77" y="17"/>
                      <a:pt x="60" y="0"/>
                      <a:pt x="39" y="0"/>
                    </a:cubicBezTo>
                    <a:cubicBezTo>
                      <a:pt x="17" y="0"/>
                      <a:pt x="0" y="17"/>
                      <a:pt x="0" y="38"/>
                    </a:cubicBezTo>
                    <a:cubicBezTo>
                      <a:pt x="0" y="38"/>
                      <a:pt x="0" y="39"/>
                      <a:pt x="0" y="40"/>
                    </a:cubicBezTo>
                    <a:cubicBezTo>
                      <a:pt x="0" y="40"/>
                      <a:pt x="0" y="40"/>
                      <a:pt x="0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39950" name="Group 3"/>
            <p:cNvGrpSpPr>
              <a:grpSpLocks/>
            </p:cNvGrpSpPr>
            <p:nvPr/>
          </p:nvGrpSpPr>
          <p:grpSpPr bwMode="auto">
            <a:xfrm>
              <a:off x="409331" y="4663403"/>
              <a:ext cx="909929" cy="764165"/>
              <a:chOff x="341313" y="5151437"/>
              <a:chExt cx="720725" cy="719138"/>
            </a:xfrm>
          </p:grpSpPr>
          <p:sp>
            <p:nvSpPr>
              <p:cNvPr id="39977" name="Freeform 18"/>
              <p:cNvSpPr>
                <a:spLocks noChangeAspect="1"/>
              </p:cNvSpPr>
              <p:nvPr/>
            </p:nvSpPr>
            <p:spPr bwMode="auto">
              <a:xfrm>
                <a:off x="341313" y="5151437"/>
                <a:ext cx="720725" cy="719138"/>
              </a:xfrm>
              <a:custGeom>
                <a:avLst/>
                <a:gdLst>
                  <a:gd name="T0" fmla="*/ 2147483647 w 1340"/>
                  <a:gd name="T1" fmla="*/ 2147483647 h 1341"/>
                  <a:gd name="T2" fmla="*/ 0 w 1340"/>
                  <a:gd name="T3" fmla="*/ 2147483647 h 1341"/>
                  <a:gd name="T4" fmla="*/ 0 w 1340"/>
                  <a:gd name="T5" fmla="*/ 0 h 1341"/>
                  <a:gd name="T6" fmla="*/ 2147483647 w 1340"/>
                  <a:gd name="T7" fmla="*/ 0 h 1341"/>
                  <a:gd name="T8" fmla="*/ 2147483647 w 1340"/>
                  <a:gd name="T9" fmla="*/ 2147483647 h 1341"/>
                  <a:gd name="T10" fmla="*/ 2147483647 w 1340"/>
                  <a:gd name="T11" fmla="*/ 2147483647 h 13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40" h="1341">
                    <a:moveTo>
                      <a:pt x="1340" y="1341"/>
                    </a:moveTo>
                    <a:lnTo>
                      <a:pt x="0" y="1341"/>
                    </a:lnTo>
                    <a:lnTo>
                      <a:pt x="0" y="0"/>
                    </a:lnTo>
                    <a:lnTo>
                      <a:pt x="1340" y="0"/>
                    </a:lnTo>
                    <a:lnTo>
                      <a:pt x="1340" y="13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806" name="Freeform 161"/>
              <p:cNvSpPr>
                <a:spLocks noChangeArrowhead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531088" y="5304349"/>
                <a:ext cx="464267" cy="413838"/>
              </a:xfrm>
              <a:custGeom>
                <a:avLst/>
                <a:gdLst>
                  <a:gd name="T0" fmla="*/ 2147483647 w 3456"/>
                  <a:gd name="T1" fmla="*/ 0 h 2887"/>
                  <a:gd name="T2" fmla="*/ 2147483647 w 3456"/>
                  <a:gd name="T3" fmla="*/ 2147483647 h 2887"/>
                  <a:gd name="T4" fmla="*/ 2147483647 w 3456"/>
                  <a:gd name="T5" fmla="*/ 2147483647 h 2887"/>
                  <a:gd name="T6" fmla="*/ 2147483647 w 3456"/>
                  <a:gd name="T7" fmla="*/ 2147483647 h 2887"/>
                  <a:gd name="T8" fmla="*/ 2147483647 w 3456"/>
                  <a:gd name="T9" fmla="*/ 2147483647 h 2887"/>
                  <a:gd name="T10" fmla="*/ 2147483647 w 3456"/>
                  <a:gd name="T11" fmla="*/ 2147483647 h 2887"/>
                  <a:gd name="T12" fmla="*/ 0 w 3456"/>
                  <a:gd name="T13" fmla="*/ 2147483647 h 2887"/>
                  <a:gd name="T14" fmla="*/ 0 w 3456"/>
                  <a:gd name="T15" fmla="*/ 2147483647 h 2887"/>
                  <a:gd name="T16" fmla="*/ 2147483647 w 3456"/>
                  <a:gd name="T17" fmla="*/ 2147483647 h 2887"/>
                  <a:gd name="T18" fmla="*/ 2147483647 w 3456"/>
                  <a:gd name="T19" fmla="*/ 0 h 288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456"/>
                  <a:gd name="T31" fmla="*/ 0 h 2887"/>
                  <a:gd name="T32" fmla="*/ 3456 w 3456"/>
                  <a:gd name="T33" fmla="*/ 2887 h 288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456" h="2887">
                    <a:moveTo>
                      <a:pt x="1058" y="0"/>
                    </a:moveTo>
                    <a:lnTo>
                      <a:pt x="2014" y="2"/>
                    </a:lnTo>
                    <a:lnTo>
                      <a:pt x="3456" y="1445"/>
                    </a:lnTo>
                    <a:lnTo>
                      <a:pt x="2014" y="2887"/>
                    </a:lnTo>
                    <a:lnTo>
                      <a:pt x="1060" y="2887"/>
                    </a:lnTo>
                    <a:lnTo>
                      <a:pt x="2157" y="1791"/>
                    </a:lnTo>
                    <a:lnTo>
                      <a:pt x="0" y="1791"/>
                    </a:lnTo>
                    <a:lnTo>
                      <a:pt x="0" y="1091"/>
                    </a:lnTo>
                    <a:lnTo>
                      <a:pt x="2150" y="1091"/>
                    </a:lnTo>
                    <a:lnTo>
                      <a:pt x="1058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/>
              </a:p>
            </p:txBody>
          </p:sp>
        </p:grpSp>
        <p:grpSp>
          <p:nvGrpSpPr>
            <p:cNvPr id="39951" name="Group 8"/>
            <p:cNvGrpSpPr>
              <a:grpSpLocks/>
            </p:cNvGrpSpPr>
            <p:nvPr/>
          </p:nvGrpSpPr>
          <p:grpSpPr bwMode="auto">
            <a:xfrm>
              <a:off x="407885" y="3735828"/>
              <a:ext cx="911375" cy="720725"/>
              <a:chOff x="428148" y="3744370"/>
              <a:chExt cx="911375" cy="720725"/>
            </a:xfrm>
          </p:grpSpPr>
          <p:sp>
            <p:nvSpPr>
              <p:cNvPr id="39958" name="AutoShape 73"/>
              <p:cNvSpPr>
                <a:spLocks noChangeAspect="1" noChangeArrowheads="1" noTextEdit="1"/>
              </p:cNvSpPr>
              <p:nvPr/>
            </p:nvSpPr>
            <p:spPr bwMode="auto">
              <a:xfrm>
                <a:off x="428148" y="3744370"/>
                <a:ext cx="911375" cy="7207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8" name="Freeform 16"/>
              <p:cNvSpPr>
                <a:spLocks noChangeArrowheads="1"/>
              </p:cNvSpPr>
              <p:nvPr/>
            </p:nvSpPr>
            <p:spPr bwMode="auto">
              <a:xfrm>
                <a:off x="618358" y="3880314"/>
                <a:ext cx="546433" cy="431813"/>
              </a:xfrm>
              <a:custGeom>
                <a:avLst/>
                <a:gdLst>
                  <a:gd name="T0" fmla="*/ 0 w 3254"/>
                  <a:gd name="T1" fmla="*/ 0 h 3256"/>
                  <a:gd name="T2" fmla="*/ 0 w 3254"/>
                  <a:gd name="T3" fmla="*/ 0 h 3256"/>
                  <a:gd name="T4" fmla="*/ 0 w 3254"/>
                  <a:gd name="T5" fmla="*/ 0 h 3256"/>
                  <a:gd name="T6" fmla="*/ 0 w 3254"/>
                  <a:gd name="T7" fmla="*/ 0 h 3256"/>
                  <a:gd name="T8" fmla="*/ 0 w 3254"/>
                  <a:gd name="T9" fmla="*/ 0 h 3256"/>
                  <a:gd name="T10" fmla="*/ 0 w 3254"/>
                  <a:gd name="T11" fmla="*/ 0 h 3256"/>
                  <a:gd name="T12" fmla="*/ 0 w 3254"/>
                  <a:gd name="T13" fmla="*/ 0 h 3256"/>
                  <a:gd name="T14" fmla="*/ 0 w 3254"/>
                  <a:gd name="T15" fmla="*/ 0 h 3256"/>
                  <a:gd name="T16" fmla="*/ 0 w 3254"/>
                  <a:gd name="T17" fmla="*/ 0 h 3256"/>
                  <a:gd name="T18" fmla="*/ 0 w 3254"/>
                  <a:gd name="T19" fmla="*/ 0 h 3256"/>
                  <a:gd name="T20" fmla="*/ 0 w 3254"/>
                  <a:gd name="T21" fmla="*/ 0 h 3256"/>
                  <a:gd name="T22" fmla="*/ 0 w 3254"/>
                  <a:gd name="T23" fmla="*/ 0 h 3256"/>
                  <a:gd name="T24" fmla="*/ 0 w 3254"/>
                  <a:gd name="T25" fmla="*/ 0 h 3256"/>
                  <a:gd name="T26" fmla="*/ 0 w 3254"/>
                  <a:gd name="T27" fmla="*/ 0 h 3256"/>
                  <a:gd name="T28" fmla="*/ 0 w 3254"/>
                  <a:gd name="T29" fmla="*/ 0 h 3256"/>
                  <a:gd name="T30" fmla="*/ 0 w 3254"/>
                  <a:gd name="T31" fmla="*/ 0 h 3256"/>
                  <a:gd name="T32" fmla="*/ 0 w 3254"/>
                  <a:gd name="T33" fmla="*/ 0 h 3256"/>
                  <a:gd name="T34" fmla="*/ 0 w 3254"/>
                  <a:gd name="T35" fmla="*/ 0 h 3256"/>
                  <a:gd name="T36" fmla="*/ 0 w 3254"/>
                  <a:gd name="T37" fmla="*/ 0 h 3256"/>
                  <a:gd name="T38" fmla="*/ 0 w 3254"/>
                  <a:gd name="T39" fmla="*/ 0 h 3256"/>
                  <a:gd name="T40" fmla="*/ 0 w 3254"/>
                  <a:gd name="T41" fmla="*/ 0 h 3256"/>
                  <a:gd name="T42" fmla="*/ 0 w 3254"/>
                  <a:gd name="T43" fmla="*/ 0 h 3256"/>
                  <a:gd name="T44" fmla="*/ 0 w 3254"/>
                  <a:gd name="T45" fmla="*/ 0 h 3256"/>
                  <a:gd name="T46" fmla="*/ 0 w 3254"/>
                  <a:gd name="T47" fmla="*/ 0 h 3256"/>
                  <a:gd name="T48" fmla="*/ 0 w 3254"/>
                  <a:gd name="T49" fmla="*/ 0 h 3256"/>
                  <a:gd name="T50" fmla="*/ 0 w 3254"/>
                  <a:gd name="T51" fmla="*/ 0 h 3256"/>
                  <a:gd name="T52" fmla="*/ 0 w 3254"/>
                  <a:gd name="T53" fmla="*/ 0 h 3256"/>
                  <a:gd name="T54" fmla="*/ 0 w 3254"/>
                  <a:gd name="T55" fmla="*/ 0 h 3256"/>
                  <a:gd name="T56" fmla="*/ 0 w 3254"/>
                  <a:gd name="T57" fmla="*/ 0 h 3256"/>
                  <a:gd name="T58" fmla="*/ 0 w 3254"/>
                  <a:gd name="T59" fmla="*/ 0 h 3256"/>
                  <a:gd name="T60" fmla="*/ 0 w 3254"/>
                  <a:gd name="T61" fmla="*/ 0 h 3256"/>
                  <a:gd name="T62" fmla="*/ 0 w 3254"/>
                  <a:gd name="T63" fmla="*/ 0 h 3256"/>
                  <a:gd name="T64" fmla="*/ 0 w 3254"/>
                  <a:gd name="T65" fmla="*/ 0 h 3256"/>
                  <a:gd name="T66" fmla="*/ 0 w 3254"/>
                  <a:gd name="T67" fmla="*/ 0 h 3256"/>
                  <a:gd name="T68" fmla="*/ 0 w 3254"/>
                  <a:gd name="T69" fmla="*/ 0 h 3256"/>
                  <a:gd name="T70" fmla="*/ 0 w 3254"/>
                  <a:gd name="T71" fmla="*/ 0 h 3256"/>
                  <a:gd name="T72" fmla="*/ 0 w 3254"/>
                  <a:gd name="T73" fmla="*/ 0 h 3256"/>
                  <a:gd name="T74" fmla="*/ 0 w 3254"/>
                  <a:gd name="T75" fmla="*/ 0 h 3256"/>
                  <a:gd name="T76" fmla="*/ 0 w 3254"/>
                  <a:gd name="T77" fmla="*/ 0 h 3256"/>
                  <a:gd name="T78" fmla="*/ 0 w 3254"/>
                  <a:gd name="T79" fmla="*/ 0 h 3256"/>
                  <a:gd name="T80" fmla="*/ 0 w 3254"/>
                  <a:gd name="T81" fmla="*/ 0 h 3256"/>
                  <a:gd name="T82" fmla="*/ 0 w 3254"/>
                  <a:gd name="T83" fmla="*/ 0 h 3256"/>
                  <a:gd name="T84" fmla="*/ 0 w 3254"/>
                  <a:gd name="T85" fmla="*/ 0 h 3256"/>
                  <a:gd name="T86" fmla="*/ 0 w 3254"/>
                  <a:gd name="T87" fmla="*/ 0 h 3256"/>
                  <a:gd name="T88" fmla="*/ 0 w 3254"/>
                  <a:gd name="T89" fmla="*/ 0 h 3256"/>
                  <a:gd name="T90" fmla="*/ 0 w 3254"/>
                  <a:gd name="T91" fmla="*/ 0 h 3256"/>
                  <a:gd name="T92" fmla="*/ 0 w 3254"/>
                  <a:gd name="T93" fmla="*/ 0 h 3256"/>
                  <a:gd name="T94" fmla="*/ 0 w 3254"/>
                  <a:gd name="T95" fmla="*/ 0 h 3256"/>
                  <a:gd name="T96" fmla="*/ 0 w 3254"/>
                  <a:gd name="T97" fmla="*/ 0 h 3256"/>
                  <a:gd name="T98" fmla="*/ 0 w 3254"/>
                  <a:gd name="T99" fmla="*/ 0 h 3256"/>
                  <a:gd name="T100" fmla="*/ 0 w 3254"/>
                  <a:gd name="T101" fmla="*/ 0 h 325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254"/>
                  <a:gd name="T154" fmla="*/ 0 h 3256"/>
                  <a:gd name="T155" fmla="*/ 3254 w 3254"/>
                  <a:gd name="T156" fmla="*/ 3256 h 325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254" h="3256">
                    <a:moveTo>
                      <a:pt x="1627" y="189"/>
                    </a:moveTo>
                    <a:lnTo>
                      <a:pt x="1533" y="192"/>
                    </a:lnTo>
                    <a:lnTo>
                      <a:pt x="1440" y="201"/>
                    </a:lnTo>
                    <a:lnTo>
                      <a:pt x="1348" y="216"/>
                    </a:lnTo>
                    <a:lnTo>
                      <a:pt x="1259" y="237"/>
                    </a:lnTo>
                    <a:lnTo>
                      <a:pt x="1173" y="263"/>
                    </a:lnTo>
                    <a:lnTo>
                      <a:pt x="1089" y="294"/>
                    </a:lnTo>
                    <a:lnTo>
                      <a:pt x="1006" y="330"/>
                    </a:lnTo>
                    <a:lnTo>
                      <a:pt x="927" y="371"/>
                    </a:lnTo>
                    <a:lnTo>
                      <a:pt x="851" y="416"/>
                    </a:lnTo>
                    <a:lnTo>
                      <a:pt x="778" y="466"/>
                    </a:lnTo>
                    <a:lnTo>
                      <a:pt x="708" y="522"/>
                    </a:lnTo>
                    <a:lnTo>
                      <a:pt x="642" y="580"/>
                    </a:lnTo>
                    <a:lnTo>
                      <a:pt x="579" y="643"/>
                    </a:lnTo>
                    <a:lnTo>
                      <a:pt x="520" y="709"/>
                    </a:lnTo>
                    <a:lnTo>
                      <a:pt x="466" y="778"/>
                    </a:lnTo>
                    <a:lnTo>
                      <a:pt x="416" y="852"/>
                    </a:lnTo>
                    <a:lnTo>
                      <a:pt x="370" y="928"/>
                    </a:lnTo>
                    <a:lnTo>
                      <a:pt x="329" y="1007"/>
                    </a:lnTo>
                    <a:lnTo>
                      <a:pt x="293" y="1089"/>
                    </a:lnTo>
                    <a:lnTo>
                      <a:pt x="262" y="1174"/>
                    </a:lnTo>
                    <a:lnTo>
                      <a:pt x="236" y="1261"/>
                    </a:lnTo>
                    <a:lnTo>
                      <a:pt x="216" y="1350"/>
                    </a:lnTo>
                    <a:lnTo>
                      <a:pt x="200" y="1441"/>
                    </a:lnTo>
                    <a:lnTo>
                      <a:pt x="191" y="1534"/>
                    </a:lnTo>
                    <a:lnTo>
                      <a:pt x="188" y="1628"/>
                    </a:lnTo>
                    <a:lnTo>
                      <a:pt x="191" y="1723"/>
                    </a:lnTo>
                    <a:lnTo>
                      <a:pt x="200" y="1816"/>
                    </a:lnTo>
                    <a:lnTo>
                      <a:pt x="216" y="1907"/>
                    </a:lnTo>
                    <a:lnTo>
                      <a:pt x="236" y="1996"/>
                    </a:lnTo>
                    <a:lnTo>
                      <a:pt x="262" y="2082"/>
                    </a:lnTo>
                    <a:lnTo>
                      <a:pt x="293" y="2168"/>
                    </a:lnTo>
                    <a:lnTo>
                      <a:pt x="329" y="2249"/>
                    </a:lnTo>
                    <a:lnTo>
                      <a:pt x="370" y="2328"/>
                    </a:lnTo>
                    <a:lnTo>
                      <a:pt x="416" y="2404"/>
                    </a:lnTo>
                    <a:lnTo>
                      <a:pt x="466" y="2478"/>
                    </a:lnTo>
                    <a:lnTo>
                      <a:pt x="520" y="2548"/>
                    </a:lnTo>
                    <a:lnTo>
                      <a:pt x="579" y="2614"/>
                    </a:lnTo>
                    <a:lnTo>
                      <a:pt x="642" y="2676"/>
                    </a:lnTo>
                    <a:lnTo>
                      <a:pt x="708" y="2735"/>
                    </a:lnTo>
                    <a:lnTo>
                      <a:pt x="778" y="2789"/>
                    </a:lnTo>
                    <a:lnTo>
                      <a:pt x="851" y="2840"/>
                    </a:lnTo>
                    <a:lnTo>
                      <a:pt x="927" y="2886"/>
                    </a:lnTo>
                    <a:lnTo>
                      <a:pt x="1006" y="2927"/>
                    </a:lnTo>
                    <a:lnTo>
                      <a:pt x="1089" y="2963"/>
                    </a:lnTo>
                    <a:lnTo>
                      <a:pt x="1173" y="2994"/>
                    </a:lnTo>
                    <a:lnTo>
                      <a:pt x="1259" y="3020"/>
                    </a:lnTo>
                    <a:lnTo>
                      <a:pt x="1348" y="3040"/>
                    </a:lnTo>
                    <a:lnTo>
                      <a:pt x="1440" y="3055"/>
                    </a:lnTo>
                    <a:lnTo>
                      <a:pt x="1533" y="3064"/>
                    </a:lnTo>
                    <a:lnTo>
                      <a:pt x="1627" y="3067"/>
                    </a:lnTo>
                    <a:lnTo>
                      <a:pt x="1721" y="3064"/>
                    </a:lnTo>
                    <a:lnTo>
                      <a:pt x="1814" y="3055"/>
                    </a:lnTo>
                    <a:lnTo>
                      <a:pt x="1905" y="3040"/>
                    </a:lnTo>
                    <a:lnTo>
                      <a:pt x="1994" y="3020"/>
                    </a:lnTo>
                    <a:lnTo>
                      <a:pt x="2081" y="2994"/>
                    </a:lnTo>
                    <a:lnTo>
                      <a:pt x="2165" y="2963"/>
                    </a:lnTo>
                    <a:lnTo>
                      <a:pt x="2248" y="2927"/>
                    </a:lnTo>
                    <a:lnTo>
                      <a:pt x="2327" y="2886"/>
                    </a:lnTo>
                    <a:lnTo>
                      <a:pt x="2403" y="2840"/>
                    </a:lnTo>
                    <a:lnTo>
                      <a:pt x="2476" y="2789"/>
                    </a:lnTo>
                    <a:lnTo>
                      <a:pt x="2545" y="2735"/>
                    </a:lnTo>
                    <a:lnTo>
                      <a:pt x="2611" y="2676"/>
                    </a:lnTo>
                    <a:lnTo>
                      <a:pt x="2675" y="2614"/>
                    </a:lnTo>
                    <a:lnTo>
                      <a:pt x="2733" y="2548"/>
                    </a:lnTo>
                    <a:lnTo>
                      <a:pt x="2788" y="2478"/>
                    </a:lnTo>
                    <a:lnTo>
                      <a:pt x="2838" y="2404"/>
                    </a:lnTo>
                    <a:lnTo>
                      <a:pt x="2883" y="2328"/>
                    </a:lnTo>
                    <a:lnTo>
                      <a:pt x="2924" y="2249"/>
                    </a:lnTo>
                    <a:lnTo>
                      <a:pt x="2961" y="2168"/>
                    </a:lnTo>
                    <a:lnTo>
                      <a:pt x="2992" y="2082"/>
                    </a:lnTo>
                    <a:lnTo>
                      <a:pt x="3018" y="1996"/>
                    </a:lnTo>
                    <a:lnTo>
                      <a:pt x="3038" y="1907"/>
                    </a:lnTo>
                    <a:lnTo>
                      <a:pt x="3053" y="1816"/>
                    </a:lnTo>
                    <a:lnTo>
                      <a:pt x="3063" y="1723"/>
                    </a:lnTo>
                    <a:lnTo>
                      <a:pt x="3066" y="1628"/>
                    </a:lnTo>
                    <a:lnTo>
                      <a:pt x="3063" y="1534"/>
                    </a:lnTo>
                    <a:lnTo>
                      <a:pt x="3053" y="1441"/>
                    </a:lnTo>
                    <a:lnTo>
                      <a:pt x="3038" y="1350"/>
                    </a:lnTo>
                    <a:lnTo>
                      <a:pt x="3018" y="1261"/>
                    </a:lnTo>
                    <a:lnTo>
                      <a:pt x="2992" y="1174"/>
                    </a:lnTo>
                    <a:lnTo>
                      <a:pt x="2961" y="1089"/>
                    </a:lnTo>
                    <a:lnTo>
                      <a:pt x="2924" y="1007"/>
                    </a:lnTo>
                    <a:lnTo>
                      <a:pt x="2883" y="928"/>
                    </a:lnTo>
                    <a:lnTo>
                      <a:pt x="2838" y="852"/>
                    </a:lnTo>
                    <a:lnTo>
                      <a:pt x="2788" y="778"/>
                    </a:lnTo>
                    <a:lnTo>
                      <a:pt x="2733" y="709"/>
                    </a:lnTo>
                    <a:lnTo>
                      <a:pt x="2675" y="643"/>
                    </a:lnTo>
                    <a:lnTo>
                      <a:pt x="2611" y="580"/>
                    </a:lnTo>
                    <a:lnTo>
                      <a:pt x="2545" y="522"/>
                    </a:lnTo>
                    <a:lnTo>
                      <a:pt x="2476" y="466"/>
                    </a:lnTo>
                    <a:lnTo>
                      <a:pt x="2403" y="416"/>
                    </a:lnTo>
                    <a:lnTo>
                      <a:pt x="2327" y="371"/>
                    </a:lnTo>
                    <a:lnTo>
                      <a:pt x="2248" y="330"/>
                    </a:lnTo>
                    <a:lnTo>
                      <a:pt x="2165" y="294"/>
                    </a:lnTo>
                    <a:lnTo>
                      <a:pt x="2081" y="263"/>
                    </a:lnTo>
                    <a:lnTo>
                      <a:pt x="1994" y="237"/>
                    </a:lnTo>
                    <a:lnTo>
                      <a:pt x="1905" y="216"/>
                    </a:lnTo>
                    <a:lnTo>
                      <a:pt x="1814" y="201"/>
                    </a:lnTo>
                    <a:lnTo>
                      <a:pt x="1721" y="192"/>
                    </a:lnTo>
                    <a:lnTo>
                      <a:pt x="1627" y="189"/>
                    </a:lnTo>
                    <a:close/>
                    <a:moveTo>
                      <a:pt x="1627" y="0"/>
                    </a:moveTo>
                    <a:lnTo>
                      <a:pt x="1729" y="3"/>
                    </a:lnTo>
                    <a:lnTo>
                      <a:pt x="1830" y="13"/>
                    </a:lnTo>
                    <a:lnTo>
                      <a:pt x="1930" y="28"/>
                    </a:lnTo>
                    <a:lnTo>
                      <a:pt x="2027" y="50"/>
                    </a:lnTo>
                    <a:lnTo>
                      <a:pt x="2122" y="77"/>
                    </a:lnTo>
                    <a:lnTo>
                      <a:pt x="2214" y="110"/>
                    </a:lnTo>
                    <a:lnTo>
                      <a:pt x="2304" y="148"/>
                    </a:lnTo>
                    <a:lnTo>
                      <a:pt x="2391" y="192"/>
                    </a:lnTo>
                    <a:lnTo>
                      <a:pt x="2475" y="240"/>
                    </a:lnTo>
                    <a:lnTo>
                      <a:pt x="2555" y="292"/>
                    </a:lnTo>
                    <a:lnTo>
                      <a:pt x="2633" y="350"/>
                    </a:lnTo>
                    <a:lnTo>
                      <a:pt x="2707" y="411"/>
                    </a:lnTo>
                    <a:lnTo>
                      <a:pt x="2777" y="477"/>
                    </a:lnTo>
                    <a:lnTo>
                      <a:pt x="2843" y="548"/>
                    </a:lnTo>
                    <a:lnTo>
                      <a:pt x="2904" y="621"/>
                    </a:lnTo>
                    <a:lnTo>
                      <a:pt x="2962" y="699"/>
                    </a:lnTo>
                    <a:lnTo>
                      <a:pt x="3014" y="779"/>
                    </a:lnTo>
                    <a:lnTo>
                      <a:pt x="3063" y="864"/>
                    </a:lnTo>
                    <a:lnTo>
                      <a:pt x="3106" y="951"/>
                    </a:lnTo>
                    <a:lnTo>
                      <a:pt x="3144" y="1040"/>
                    </a:lnTo>
                    <a:lnTo>
                      <a:pt x="3177" y="1132"/>
                    </a:lnTo>
                    <a:lnTo>
                      <a:pt x="3204" y="1228"/>
                    </a:lnTo>
                    <a:lnTo>
                      <a:pt x="3226" y="1325"/>
                    </a:lnTo>
                    <a:lnTo>
                      <a:pt x="3241" y="1424"/>
                    </a:lnTo>
                    <a:lnTo>
                      <a:pt x="3251" y="1526"/>
                    </a:lnTo>
                    <a:lnTo>
                      <a:pt x="3254" y="1628"/>
                    </a:lnTo>
                    <a:lnTo>
                      <a:pt x="3251" y="1731"/>
                    </a:lnTo>
                    <a:lnTo>
                      <a:pt x="3241" y="1833"/>
                    </a:lnTo>
                    <a:lnTo>
                      <a:pt x="3226" y="1931"/>
                    </a:lnTo>
                    <a:lnTo>
                      <a:pt x="3204" y="2028"/>
                    </a:lnTo>
                    <a:lnTo>
                      <a:pt x="3177" y="2123"/>
                    </a:lnTo>
                    <a:lnTo>
                      <a:pt x="3144" y="2216"/>
                    </a:lnTo>
                    <a:lnTo>
                      <a:pt x="3106" y="2306"/>
                    </a:lnTo>
                    <a:lnTo>
                      <a:pt x="3063" y="2393"/>
                    </a:lnTo>
                    <a:lnTo>
                      <a:pt x="3014" y="2477"/>
                    </a:lnTo>
                    <a:lnTo>
                      <a:pt x="2962" y="2558"/>
                    </a:lnTo>
                    <a:lnTo>
                      <a:pt x="2904" y="2635"/>
                    </a:lnTo>
                    <a:lnTo>
                      <a:pt x="2843" y="2709"/>
                    </a:lnTo>
                    <a:lnTo>
                      <a:pt x="2777" y="2778"/>
                    </a:lnTo>
                    <a:lnTo>
                      <a:pt x="2707" y="2845"/>
                    </a:lnTo>
                    <a:lnTo>
                      <a:pt x="2633" y="2907"/>
                    </a:lnTo>
                    <a:lnTo>
                      <a:pt x="2555" y="2964"/>
                    </a:lnTo>
                    <a:lnTo>
                      <a:pt x="2475" y="3017"/>
                    </a:lnTo>
                    <a:lnTo>
                      <a:pt x="2391" y="3065"/>
                    </a:lnTo>
                    <a:lnTo>
                      <a:pt x="2304" y="3108"/>
                    </a:lnTo>
                    <a:lnTo>
                      <a:pt x="2214" y="3147"/>
                    </a:lnTo>
                    <a:lnTo>
                      <a:pt x="2122" y="3179"/>
                    </a:lnTo>
                    <a:lnTo>
                      <a:pt x="2027" y="3206"/>
                    </a:lnTo>
                    <a:lnTo>
                      <a:pt x="1930" y="3228"/>
                    </a:lnTo>
                    <a:lnTo>
                      <a:pt x="1830" y="3243"/>
                    </a:lnTo>
                    <a:lnTo>
                      <a:pt x="1729" y="3253"/>
                    </a:lnTo>
                    <a:lnTo>
                      <a:pt x="1627" y="3256"/>
                    </a:lnTo>
                    <a:lnTo>
                      <a:pt x="1524" y="3253"/>
                    </a:lnTo>
                    <a:lnTo>
                      <a:pt x="1423" y="3243"/>
                    </a:lnTo>
                    <a:lnTo>
                      <a:pt x="1324" y="3228"/>
                    </a:lnTo>
                    <a:lnTo>
                      <a:pt x="1227" y="3206"/>
                    </a:lnTo>
                    <a:lnTo>
                      <a:pt x="1132" y="3179"/>
                    </a:lnTo>
                    <a:lnTo>
                      <a:pt x="1040" y="3147"/>
                    </a:lnTo>
                    <a:lnTo>
                      <a:pt x="949" y="3108"/>
                    </a:lnTo>
                    <a:lnTo>
                      <a:pt x="863" y="3065"/>
                    </a:lnTo>
                    <a:lnTo>
                      <a:pt x="779" y="3017"/>
                    </a:lnTo>
                    <a:lnTo>
                      <a:pt x="698" y="2964"/>
                    </a:lnTo>
                    <a:lnTo>
                      <a:pt x="621" y="2907"/>
                    </a:lnTo>
                    <a:lnTo>
                      <a:pt x="547" y="2845"/>
                    </a:lnTo>
                    <a:lnTo>
                      <a:pt x="477" y="2778"/>
                    </a:lnTo>
                    <a:lnTo>
                      <a:pt x="411" y="2709"/>
                    </a:lnTo>
                    <a:lnTo>
                      <a:pt x="349" y="2635"/>
                    </a:lnTo>
                    <a:lnTo>
                      <a:pt x="292" y="2558"/>
                    </a:lnTo>
                    <a:lnTo>
                      <a:pt x="239" y="2477"/>
                    </a:lnTo>
                    <a:lnTo>
                      <a:pt x="190" y="2393"/>
                    </a:lnTo>
                    <a:lnTo>
                      <a:pt x="147" y="2306"/>
                    </a:lnTo>
                    <a:lnTo>
                      <a:pt x="109" y="2216"/>
                    </a:lnTo>
                    <a:lnTo>
                      <a:pt x="77" y="2123"/>
                    </a:lnTo>
                    <a:lnTo>
                      <a:pt x="50" y="2028"/>
                    </a:lnTo>
                    <a:lnTo>
                      <a:pt x="28" y="1931"/>
                    </a:lnTo>
                    <a:lnTo>
                      <a:pt x="13" y="1833"/>
                    </a:lnTo>
                    <a:lnTo>
                      <a:pt x="3" y="1731"/>
                    </a:lnTo>
                    <a:lnTo>
                      <a:pt x="0" y="1628"/>
                    </a:lnTo>
                    <a:lnTo>
                      <a:pt x="3" y="1526"/>
                    </a:lnTo>
                    <a:lnTo>
                      <a:pt x="13" y="1424"/>
                    </a:lnTo>
                    <a:lnTo>
                      <a:pt x="28" y="1325"/>
                    </a:lnTo>
                    <a:lnTo>
                      <a:pt x="50" y="1228"/>
                    </a:lnTo>
                    <a:lnTo>
                      <a:pt x="77" y="1132"/>
                    </a:lnTo>
                    <a:lnTo>
                      <a:pt x="109" y="1040"/>
                    </a:lnTo>
                    <a:lnTo>
                      <a:pt x="147" y="951"/>
                    </a:lnTo>
                    <a:lnTo>
                      <a:pt x="190" y="864"/>
                    </a:lnTo>
                    <a:lnTo>
                      <a:pt x="239" y="779"/>
                    </a:lnTo>
                    <a:lnTo>
                      <a:pt x="292" y="699"/>
                    </a:lnTo>
                    <a:lnTo>
                      <a:pt x="349" y="621"/>
                    </a:lnTo>
                    <a:lnTo>
                      <a:pt x="411" y="548"/>
                    </a:lnTo>
                    <a:lnTo>
                      <a:pt x="477" y="477"/>
                    </a:lnTo>
                    <a:lnTo>
                      <a:pt x="547" y="411"/>
                    </a:lnTo>
                    <a:lnTo>
                      <a:pt x="621" y="350"/>
                    </a:lnTo>
                    <a:lnTo>
                      <a:pt x="698" y="292"/>
                    </a:lnTo>
                    <a:lnTo>
                      <a:pt x="779" y="240"/>
                    </a:lnTo>
                    <a:lnTo>
                      <a:pt x="863" y="192"/>
                    </a:lnTo>
                    <a:lnTo>
                      <a:pt x="949" y="148"/>
                    </a:lnTo>
                    <a:lnTo>
                      <a:pt x="1040" y="110"/>
                    </a:lnTo>
                    <a:lnTo>
                      <a:pt x="1132" y="77"/>
                    </a:lnTo>
                    <a:lnTo>
                      <a:pt x="1227" y="50"/>
                    </a:lnTo>
                    <a:lnTo>
                      <a:pt x="1324" y="28"/>
                    </a:lnTo>
                    <a:lnTo>
                      <a:pt x="1423" y="13"/>
                    </a:lnTo>
                    <a:lnTo>
                      <a:pt x="1524" y="3"/>
                    </a:lnTo>
                    <a:lnTo>
                      <a:pt x="1627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59" name="Freeform 17"/>
              <p:cNvSpPr>
                <a:spLocks noChangeArrowheads="1"/>
              </p:cNvSpPr>
              <p:nvPr/>
            </p:nvSpPr>
            <p:spPr bwMode="auto">
              <a:xfrm>
                <a:off x="875690" y="3940641"/>
                <a:ext cx="96897" cy="168280"/>
              </a:xfrm>
              <a:custGeom>
                <a:avLst/>
                <a:gdLst>
                  <a:gd name="T0" fmla="*/ 0 w 578"/>
                  <a:gd name="T1" fmla="*/ 0 h 1267"/>
                  <a:gd name="T2" fmla="*/ 0 w 578"/>
                  <a:gd name="T3" fmla="*/ 0 h 1267"/>
                  <a:gd name="T4" fmla="*/ 0 w 578"/>
                  <a:gd name="T5" fmla="*/ 0 h 1267"/>
                  <a:gd name="T6" fmla="*/ 0 w 578"/>
                  <a:gd name="T7" fmla="*/ 0 h 1267"/>
                  <a:gd name="T8" fmla="*/ 0 w 578"/>
                  <a:gd name="T9" fmla="*/ 0 h 1267"/>
                  <a:gd name="T10" fmla="*/ 0 w 578"/>
                  <a:gd name="T11" fmla="*/ 0 h 1267"/>
                  <a:gd name="T12" fmla="*/ 0 w 578"/>
                  <a:gd name="T13" fmla="*/ 0 h 1267"/>
                  <a:gd name="T14" fmla="*/ 0 w 578"/>
                  <a:gd name="T15" fmla="*/ 0 h 1267"/>
                  <a:gd name="T16" fmla="*/ 0 w 578"/>
                  <a:gd name="T17" fmla="*/ 0 h 1267"/>
                  <a:gd name="T18" fmla="*/ 0 w 578"/>
                  <a:gd name="T19" fmla="*/ 0 h 1267"/>
                  <a:gd name="T20" fmla="*/ 0 w 578"/>
                  <a:gd name="T21" fmla="*/ 0 h 1267"/>
                  <a:gd name="T22" fmla="*/ 0 w 578"/>
                  <a:gd name="T23" fmla="*/ 0 h 1267"/>
                  <a:gd name="T24" fmla="*/ 0 w 578"/>
                  <a:gd name="T25" fmla="*/ 0 h 1267"/>
                  <a:gd name="T26" fmla="*/ 0 w 578"/>
                  <a:gd name="T27" fmla="*/ 0 h 1267"/>
                  <a:gd name="T28" fmla="*/ 0 w 578"/>
                  <a:gd name="T29" fmla="*/ 0 h 1267"/>
                  <a:gd name="T30" fmla="*/ 0 w 578"/>
                  <a:gd name="T31" fmla="*/ 0 h 1267"/>
                  <a:gd name="T32" fmla="*/ 0 w 578"/>
                  <a:gd name="T33" fmla="*/ 0 h 1267"/>
                  <a:gd name="T34" fmla="*/ 0 w 578"/>
                  <a:gd name="T35" fmla="*/ 0 h 1267"/>
                  <a:gd name="T36" fmla="*/ 0 w 578"/>
                  <a:gd name="T37" fmla="*/ 0 h 1267"/>
                  <a:gd name="T38" fmla="*/ 0 w 578"/>
                  <a:gd name="T39" fmla="*/ 0 h 1267"/>
                  <a:gd name="T40" fmla="*/ 0 w 578"/>
                  <a:gd name="T41" fmla="*/ 0 h 1267"/>
                  <a:gd name="T42" fmla="*/ 0 w 578"/>
                  <a:gd name="T43" fmla="*/ 0 h 1267"/>
                  <a:gd name="T44" fmla="*/ 0 w 578"/>
                  <a:gd name="T45" fmla="*/ 0 h 1267"/>
                  <a:gd name="T46" fmla="*/ 0 w 578"/>
                  <a:gd name="T47" fmla="*/ 0 h 1267"/>
                  <a:gd name="T48" fmla="*/ 0 w 578"/>
                  <a:gd name="T49" fmla="*/ 0 h 1267"/>
                  <a:gd name="T50" fmla="*/ 0 w 578"/>
                  <a:gd name="T51" fmla="*/ 0 h 1267"/>
                  <a:gd name="T52" fmla="*/ 0 w 578"/>
                  <a:gd name="T53" fmla="*/ 0 h 1267"/>
                  <a:gd name="T54" fmla="*/ 0 w 578"/>
                  <a:gd name="T55" fmla="*/ 0 h 1267"/>
                  <a:gd name="T56" fmla="*/ 0 w 578"/>
                  <a:gd name="T57" fmla="*/ 0 h 1267"/>
                  <a:gd name="T58" fmla="*/ 0 w 578"/>
                  <a:gd name="T59" fmla="*/ 0 h 1267"/>
                  <a:gd name="T60" fmla="*/ 0 w 578"/>
                  <a:gd name="T61" fmla="*/ 0 h 1267"/>
                  <a:gd name="T62" fmla="*/ 0 w 578"/>
                  <a:gd name="T63" fmla="*/ 0 h 1267"/>
                  <a:gd name="T64" fmla="*/ 0 w 578"/>
                  <a:gd name="T65" fmla="*/ 0 h 1267"/>
                  <a:gd name="T66" fmla="*/ 0 w 578"/>
                  <a:gd name="T67" fmla="*/ 0 h 1267"/>
                  <a:gd name="T68" fmla="*/ 0 w 578"/>
                  <a:gd name="T69" fmla="*/ 0 h 1267"/>
                  <a:gd name="T70" fmla="*/ 0 w 578"/>
                  <a:gd name="T71" fmla="*/ 0 h 1267"/>
                  <a:gd name="T72" fmla="*/ 0 w 578"/>
                  <a:gd name="T73" fmla="*/ 0 h 1267"/>
                  <a:gd name="T74" fmla="*/ 0 w 578"/>
                  <a:gd name="T75" fmla="*/ 0 h 1267"/>
                  <a:gd name="T76" fmla="*/ 0 w 578"/>
                  <a:gd name="T77" fmla="*/ 0 h 1267"/>
                  <a:gd name="T78" fmla="*/ 0 w 578"/>
                  <a:gd name="T79" fmla="*/ 0 h 1267"/>
                  <a:gd name="T80" fmla="*/ 0 w 578"/>
                  <a:gd name="T81" fmla="*/ 0 h 1267"/>
                  <a:gd name="T82" fmla="*/ 0 w 578"/>
                  <a:gd name="T83" fmla="*/ 0 h 1267"/>
                  <a:gd name="T84" fmla="*/ 0 w 578"/>
                  <a:gd name="T85" fmla="*/ 0 h 1267"/>
                  <a:gd name="T86" fmla="*/ 0 w 578"/>
                  <a:gd name="T87" fmla="*/ 0 h 1267"/>
                  <a:gd name="T88" fmla="*/ 0 w 578"/>
                  <a:gd name="T89" fmla="*/ 0 h 1267"/>
                  <a:gd name="T90" fmla="*/ 0 w 578"/>
                  <a:gd name="T91" fmla="*/ 0 h 126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78"/>
                  <a:gd name="T139" fmla="*/ 0 h 1267"/>
                  <a:gd name="T140" fmla="*/ 578 w 578"/>
                  <a:gd name="T141" fmla="*/ 1267 h 126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78" h="1267">
                    <a:moveTo>
                      <a:pt x="475" y="0"/>
                    </a:moveTo>
                    <a:lnTo>
                      <a:pt x="496" y="0"/>
                    </a:lnTo>
                    <a:lnTo>
                      <a:pt x="517" y="5"/>
                    </a:lnTo>
                    <a:lnTo>
                      <a:pt x="536" y="15"/>
                    </a:lnTo>
                    <a:lnTo>
                      <a:pt x="553" y="28"/>
                    </a:lnTo>
                    <a:lnTo>
                      <a:pt x="565" y="46"/>
                    </a:lnTo>
                    <a:lnTo>
                      <a:pt x="574" y="64"/>
                    </a:lnTo>
                    <a:lnTo>
                      <a:pt x="578" y="85"/>
                    </a:lnTo>
                    <a:lnTo>
                      <a:pt x="578" y="106"/>
                    </a:lnTo>
                    <a:lnTo>
                      <a:pt x="573" y="127"/>
                    </a:lnTo>
                    <a:lnTo>
                      <a:pt x="182" y="1205"/>
                    </a:lnTo>
                    <a:lnTo>
                      <a:pt x="174" y="1223"/>
                    </a:lnTo>
                    <a:lnTo>
                      <a:pt x="162" y="1238"/>
                    </a:lnTo>
                    <a:lnTo>
                      <a:pt x="148" y="1250"/>
                    </a:lnTo>
                    <a:lnTo>
                      <a:pt x="131" y="1260"/>
                    </a:lnTo>
                    <a:lnTo>
                      <a:pt x="113" y="1265"/>
                    </a:lnTo>
                    <a:lnTo>
                      <a:pt x="94" y="1267"/>
                    </a:lnTo>
                    <a:lnTo>
                      <a:pt x="78" y="1266"/>
                    </a:lnTo>
                    <a:lnTo>
                      <a:pt x="56" y="1259"/>
                    </a:lnTo>
                    <a:lnTo>
                      <a:pt x="37" y="1249"/>
                    </a:lnTo>
                    <a:lnTo>
                      <a:pt x="22" y="1234"/>
                    </a:lnTo>
                    <a:lnTo>
                      <a:pt x="10" y="1216"/>
                    </a:lnTo>
                    <a:lnTo>
                      <a:pt x="3" y="1195"/>
                    </a:lnTo>
                    <a:lnTo>
                      <a:pt x="0" y="1173"/>
                    </a:lnTo>
                    <a:lnTo>
                      <a:pt x="0" y="484"/>
                    </a:lnTo>
                    <a:lnTo>
                      <a:pt x="2" y="462"/>
                    </a:lnTo>
                    <a:lnTo>
                      <a:pt x="9" y="442"/>
                    </a:lnTo>
                    <a:lnTo>
                      <a:pt x="20" y="425"/>
                    </a:lnTo>
                    <a:lnTo>
                      <a:pt x="35" y="410"/>
                    </a:lnTo>
                    <a:lnTo>
                      <a:pt x="52" y="399"/>
                    </a:lnTo>
                    <a:lnTo>
                      <a:pt x="72" y="392"/>
                    </a:lnTo>
                    <a:lnTo>
                      <a:pt x="94" y="390"/>
                    </a:lnTo>
                    <a:lnTo>
                      <a:pt x="115" y="392"/>
                    </a:lnTo>
                    <a:lnTo>
                      <a:pt x="135" y="399"/>
                    </a:lnTo>
                    <a:lnTo>
                      <a:pt x="153" y="410"/>
                    </a:lnTo>
                    <a:lnTo>
                      <a:pt x="167" y="425"/>
                    </a:lnTo>
                    <a:lnTo>
                      <a:pt x="178" y="442"/>
                    </a:lnTo>
                    <a:lnTo>
                      <a:pt x="185" y="462"/>
                    </a:lnTo>
                    <a:lnTo>
                      <a:pt x="188" y="484"/>
                    </a:lnTo>
                    <a:lnTo>
                      <a:pt x="188" y="637"/>
                    </a:lnTo>
                    <a:lnTo>
                      <a:pt x="397" y="63"/>
                    </a:lnTo>
                    <a:lnTo>
                      <a:pt x="406" y="43"/>
                    </a:lnTo>
                    <a:lnTo>
                      <a:pt x="420" y="26"/>
                    </a:lnTo>
                    <a:lnTo>
                      <a:pt x="436" y="13"/>
                    </a:lnTo>
                    <a:lnTo>
                      <a:pt x="455" y="5"/>
                    </a:lnTo>
                    <a:lnTo>
                      <a:pt x="475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60" name="Freeform 18"/>
              <p:cNvSpPr>
                <a:spLocks noChangeArrowheads="1"/>
              </p:cNvSpPr>
              <p:nvPr/>
            </p:nvSpPr>
            <p:spPr bwMode="auto">
              <a:xfrm>
                <a:off x="880456" y="3912065"/>
                <a:ext cx="20650" cy="14288"/>
              </a:xfrm>
              <a:custGeom>
                <a:avLst/>
                <a:gdLst>
                  <a:gd name="T0" fmla="*/ 0 w 124"/>
                  <a:gd name="T1" fmla="*/ 0 h 124"/>
                  <a:gd name="T2" fmla="*/ 0 w 124"/>
                  <a:gd name="T3" fmla="*/ 0 h 124"/>
                  <a:gd name="T4" fmla="*/ 0 w 124"/>
                  <a:gd name="T5" fmla="*/ 0 h 124"/>
                  <a:gd name="T6" fmla="*/ 0 w 124"/>
                  <a:gd name="T7" fmla="*/ 0 h 124"/>
                  <a:gd name="T8" fmla="*/ 0 w 124"/>
                  <a:gd name="T9" fmla="*/ 0 h 124"/>
                  <a:gd name="T10" fmla="*/ 0 w 124"/>
                  <a:gd name="T11" fmla="*/ 0 h 124"/>
                  <a:gd name="T12" fmla="*/ 0 w 124"/>
                  <a:gd name="T13" fmla="*/ 0 h 124"/>
                  <a:gd name="T14" fmla="*/ 0 w 124"/>
                  <a:gd name="T15" fmla="*/ 0 h 124"/>
                  <a:gd name="T16" fmla="*/ 0 w 124"/>
                  <a:gd name="T17" fmla="*/ 0 h 124"/>
                  <a:gd name="T18" fmla="*/ 0 w 124"/>
                  <a:gd name="T19" fmla="*/ 0 h 124"/>
                  <a:gd name="T20" fmla="*/ 0 w 124"/>
                  <a:gd name="T21" fmla="*/ 0 h 124"/>
                  <a:gd name="T22" fmla="*/ 0 w 124"/>
                  <a:gd name="T23" fmla="*/ 0 h 124"/>
                  <a:gd name="T24" fmla="*/ 0 w 124"/>
                  <a:gd name="T25" fmla="*/ 0 h 124"/>
                  <a:gd name="T26" fmla="*/ 0 w 124"/>
                  <a:gd name="T27" fmla="*/ 0 h 124"/>
                  <a:gd name="T28" fmla="*/ 0 w 124"/>
                  <a:gd name="T29" fmla="*/ 0 h 124"/>
                  <a:gd name="T30" fmla="*/ 0 w 124"/>
                  <a:gd name="T31" fmla="*/ 0 h 124"/>
                  <a:gd name="T32" fmla="*/ 0 w 124"/>
                  <a:gd name="T33" fmla="*/ 0 h 124"/>
                  <a:gd name="T34" fmla="*/ 0 w 124"/>
                  <a:gd name="T35" fmla="*/ 0 h 124"/>
                  <a:gd name="T36" fmla="*/ 0 w 124"/>
                  <a:gd name="T37" fmla="*/ 0 h 124"/>
                  <a:gd name="T38" fmla="*/ 0 w 124"/>
                  <a:gd name="T39" fmla="*/ 0 h 124"/>
                  <a:gd name="T40" fmla="*/ 0 w 124"/>
                  <a:gd name="T41" fmla="*/ 0 h 124"/>
                  <a:gd name="T42" fmla="*/ 0 w 124"/>
                  <a:gd name="T43" fmla="*/ 0 h 124"/>
                  <a:gd name="T44" fmla="*/ 0 w 124"/>
                  <a:gd name="T45" fmla="*/ 0 h 124"/>
                  <a:gd name="T46" fmla="*/ 0 w 124"/>
                  <a:gd name="T47" fmla="*/ 0 h 124"/>
                  <a:gd name="T48" fmla="*/ 0 w 124"/>
                  <a:gd name="T49" fmla="*/ 0 h 12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24"/>
                  <a:gd name="T76" fmla="*/ 0 h 124"/>
                  <a:gd name="T77" fmla="*/ 124 w 124"/>
                  <a:gd name="T78" fmla="*/ 124 h 12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24" h="124">
                    <a:moveTo>
                      <a:pt x="62" y="0"/>
                    </a:moveTo>
                    <a:lnTo>
                      <a:pt x="78" y="2"/>
                    </a:lnTo>
                    <a:lnTo>
                      <a:pt x="93" y="8"/>
                    </a:lnTo>
                    <a:lnTo>
                      <a:pt x="106" y="18"/>
                    </a:lnTo>
                    <a:lnTo>
                      <a:pt x="115" y="30"/>
                    </a:lnTo>
                    <a:lnTo>
                      <a:pt x="121" y="45"/>
                    </a:lnTo>
                    <a:lnTo>
                      <a:pt x="124" y="62"/>
                    </a:lnTo>
                    <a:lnTo>
                      <a:pt x="121" y="78"/>
                    </a:lnTo>
                    <a:lnTo>
                      <a:pt x="115" y="93"/>
                    </a:lnTo>
                    <a:lnTo>
                      <a:pt x="106" y="105"/>
                    </a:lnTo>
                    <a:lnTo>
                      <a:pt x="93" y="115"/>
                    </a:lnTo>
                    <a:lnTo>
                      <a:pt x="78" y="121"/>
                    </a:lnTo>
                    <a:lnTo>
                      <a:pt x="62" y="124"/>
                    </a:lnTo>
                    <a:lnTo>
                      <a:pt x="45" y="121"/>
                    </a:lnTo>
                    <a:lnTo>
                      <a:pt x="31" y="115"/>
                    </a:lnTo>
                    <a:lnTo>
                      <a:pt x="18" y="105"/>
                    </a:lnTo>
                    <a:lnTo>
                      <a:pt x="8" y="93"/>
                    </a:lnTo>
                    <a:lnTo>
                      <a:pt x="2" y="78"/>
                    </a:lnTo>
                    <a:lnTo>
                      <a:pt x="0" y="62"/>
                    </a:lnTo>
                    <a:lnTo>
                      <a:pt x="2" y="45"/>
                    </a:lnTo>
                    <a:lnTo>
                      <a:pt x="8" y="30"/>
                    </a:lnTo>
                    <a:lnTo>
                      <a:pt x="18" y="18"/>
                    </a:lnTo>
                    <a:lnTo>
                      <a:pt x="31" y="8"/>
                    </a:lnTo>
                    <a:lnTo>
                      <a:pt x="45" y="2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61" name="Freeform 19"/>
              <p:cNvSpPr>
                <a:spLocks noChangeArrowheads="1"/>
              </p:cNvSpPr>
              <p:nvPr/>
            </p:nvSpPr>
            <p:spPr bwMode="auto">
              <a:xfrm>
                <a:off x="880456" y="3910478"/>
                <a:ext cx="22239" cy="17463"/>
              </a:xfrm>
              <a:custGeom>
                <a:avLst/>
                <a:gdLst>
                  <a:gd name="T0" fmla="*/ 0 w 140"/>
                  <a:gd name="T1" fmla="*/ 0 h 139"/>
                  <a:gd name="T2" fmla="*/ 0 w 140"/>
                  <a:gd name="T3" fmla="*/ 0 h 139"/>
                  <a:gd name="T4" fmla="*/ 0 w 140"/>
                  <a:gd name="T5" fmla="*/ 0 h 139"/>
                  <a:gd name="T6" fmla="*/ 0 w 140"/>
                  <a:gd name="T7" fmla="*/ 0 h 139"/>
                  <a:gd name="T8" fmla="*/ 0 w 140"/>
                  <a:gd name="T9" fmla="*/ 0 h 139"/>
                  <a:gd name="T10" fmla="*/ 0 w 140"/>
                  <a:gd name="T11" fmla="*/ 0 h 139"/>
                  <a:gd name="T12" fmla="*/ 0 w 140"/>
                  <a:gd name="T13" fmla="*/ 0 h 139"/>
                  <a:gd name="T14" fmla="*/ 0 w 140"/>
                  <a:gd name="T15" fmla="*/ 0 h 139"/>
                  <a:gd name="T16" fmla="*/ 0 w 140"/>
                  <a:gd name="T17" fmla="*/ 0 h 139"/>
                  <a:gd name="T18" fmla="*/ 0 w 140"/>
                  <a:gd name="T19" fmla="*/ 0 h 139"/>
                  <a:gd name="T20" fmla="*/ 0 w 140"/>
                  <a:gd name="T21" fmla="*/ 0 h 139"/>
                  <a:gd name="T22" fmla="*/ 0 w 140"/>
                  <a:gd name="T23" fmla="*/ 0 h 139"/>
                  <a:gd name="T24" fmla="*/ 0 w 140"/>
                  <a:gd name="T25" fmla="*/ 0 h 139"/>
                  <a:gd name="T26" fmla="*/ 0 w 140"/>
                  <a:gd name="T27" fmla="*/ 0 h 139"/>
                  <a:gd name="T28" fmla="*/ 0 w 140"/>
                  <a:gd name="T29" fmla="*/ 0 h 139"/>
                  <a:gd name="T30" fmla="*/ 0 w 140"/>
                  <a:gd name="T31" fmla="*/ 0 h 139"/>
                  <a:gd name="T32" fmla="*/ 0 w 140"/>
                  <a:gd name="T33" fmla="*/ 0 h 139"/>
                  <a:gd name="T34" fmla="*/ 0 w 140"/>
                  <a:gd name="T35" fmla="*/ 0 h 139"/>
                  <a:gd name="T36" fmla="*/ 0 w 140"/>
                  <a:gd name="T37" fmla="*/ 0 h 139"/>
                  <a:gd name="T38" fmla="*/ 0 w 140"/>
                  <a:gd name="T39" fmla="*/ 0 h 139"/>
                  <a:gd name="T40" fmla="*/ 0 w 140"/>
                  <a:gd name="T41" fmla="*/ 0 h 139"/>
                  <a:gd name="T42" fmla="*/ 0 w 140"/>
                  <a:gd name="T43" fmla="*/ 0 h 139"/>
                  <a:gd name="T44" fmla="*/ 0 w 140"/>
                  <a:gd name="T45" fmla="*/ 0 h 139"/>
                  <a:gd name="T46" fmla="*/ 0 w 140"/>
                  <a:gd name="T47" fmla="*/ 0 h 139"/>
                  <a:gd name="T48" fmla="*/ 0 w 140"/>
                  <a:gd name="T49" fmla="*/ 0 h 139"/>
                  <a:gd name="T50" fmla="*/ 0 w 140"/>
                  <a:gd name="T51" fmla="*/ 0 h 139"/>
                  <a:gd name="T52" fmla="*/ 0 w 140"/>
                  <a:gd name="T53" fmla="*/ 0 h 139"/>
                  <a:gd name="T54" fmla="*/ 0 w 140"/>
                  <a:gd name="T55" fmla="*/ 0 h 139"/>
                  <a:gd name="T56" fmla="*/ 0 w 140"/>
                  <a:gd name="T57" fmla="*/ 0 h 139"/>
                  <a:gd name="T58" fmla="*/ 0 w 140"/>
                  <a:gd name="T59" fmla="*/ 0 h 139"/>
                  <a:gd name="T60" fmla="*/ 0 w 140"/>
                  <a:gd name="T61" fmla="*/ 0 h 139"/>
                  <a:gd name="T62" fmla="*/ 0 w 140"/>
                  <a:gd name="T63" fmla="*/ 0 h 139"/>
                  <a:gd name="T64" fmla="*/ 0 w 140"/>
                  <a:gd name="T65" fmla="*/ 0 h 139"/>
                  <a:gd name="T66" fmla="*/ 0 w 140"/>
                  <a:gd name="T67" fmla="*/ 0 h 139"/>
                  <a:gd name="T68" fmla="*/ 0 w 140"/>
                  <a:gd name="T69" fmla="*/ 0 h 139"/>
                  <a:gd name="T70" fmla="*/ 0 w 140"/>
                  <a:gd name="T71" fmla="*/ 0 h 139"/>
                  <a:gd name="T72" fmla="*/ 0 w 140"/>
                  <a:gd name="T73" fmla="*/ 0 h 139"/>
                  <a:gd name="T74" fmla="*/ 0 w 140"/>
                  <a:gd name="T75" fmla="*/ 0 h 139"/>
                  <a:gd name="T76" fmla="*/ 0 w 140"/>
                  <a:gd name="T77" fmla="*/ 0 h 139"/>
                  <a:gd name="T78" fmla="*/ 0 w 140"/>
                  <a:gd name="T79" fmla="*/ 0 h 139"/>
                  <a:gd name="T80" fmla="*/ 0 w 140"/>
                  <a:gd name="T81" fmla="*/ 0 h 139"/>
                  <a:gd name="T82" fmla="*/ 0 w 140"/>
                  <a:gd name="T83" fmla="*/ 0 h 139"/>
                  <a:gd name="T84" fmla="*/ 0 w 140"/>
                  <a:gd name="T85" fmla="*/ 0 h 139"/>
                  <a:gd name="T86" fmla="*/ 0 w 140"/>
                  <a:gd name="T87" fmla="*/ 0 h 139"/>
                  <a:gd name="T88" fmla="*/ 0 w 140"/>
                  <a:gd name="T89" fmla="*/ 0 h 139"/>
                  <a:gd name="T90" fmla="*/ 0 w 140"/>
                  <a:gd name="T91" fmla="*/ 0 h 13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40"/>
                  <a:gd name="T139" fmla="*/ 0 h 139"/>
                  <a:gd name="T140" fmla="*/ 140 w 140"/>
                  <a:gd name="T141" fmla="*/ 139 h 13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40" h="139">
                    <a:moveTo>
                      <a:pt x="70" y="16"/>
                    </a:moveTo>
                    <a:lnTo>
                      <a:pt x="53" y="18"/>
                    </a:lnTo>
                    <a:lnTo>
                      <a:pt x="38" y="26"/>
                    </a:lnTo>
                    <a:lnTo>
                      <a:pt x="26" y="38"/>
                    </a:lnTo>
                    <a:lnTo>
                      <a:pt x="19" y="53"/>
                    </a:lnTo>
                    <a:lnTo>
                      <a:pt x="16" y="70"/>
                    </a:lnTo>
                    <a:lnTo>
                      <a:pt x="19" y="87"/>
                    </a:lnTo>
                    <a:lnTo>
                      <a:pt x="26" y="102"/>
                    </a:lnTo>
                    <a:lnTo>
                      <a:pt x="38" y="113"/>
                    </a:lnTo>
                    <a:lnTo>
                      <a:pt x="53" y="121"/>
                    </a:lnTo>
                    <a:lnTo>
                      <a:pt x="70" y="124"/>
                    </a:lnTo>
                    <a:lnTo>
                      <a:pt x="87" y="121"/>
                    </a:lnTo>
                    <a:lnTo>
                      <a:pt x="102" y="113"/>
                    </a:lnTo>
                    <a:lnTo>
                      <a:pt x="113" y="102"/>
                    </a:lnTo>
                    <a:lnTo>
                      <a:pt x="121" y="87"/>
                    </a:lnTo>
                    <a:lnTo>
                      <a:pt x="124" y="70"/>
                    </a:lnTo>
                    <a:lnTo>
                      <a:pt x="121" y="53"/>
                    </a:lnTo>
                    <a:lnTo>
                      <a:pt x="113" y="38"/>
                    </a:lnTo>
                    <a:lnTo>
                      <a:pt x="102" y="26"/>
                    </a:lnTo>
                    <a:lnTo>
                      <a:pt x="87" y="18"/>
                    </a:lnTo>
                    <a:lnTo>
                      <a:pt x="70" y="1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5" y="9"/>
                    </a:lnTo>
                    <a:lnTo>
                      <a:pt x="119" y="20"/>
                    </a:lnTo>
                    <a:lnTo>
                      <a:pt x="130" y="34"/>
                    </a:lnTo>
                    <a:lnTo>
                      <a:pt x="137" y="51"/>
                    </a:lnTo>
                    <a:lnTo>
                      <a:pt x="140" y="70"/>
                    </a:lnTo>
                    <a:lnTo>
                      <a:pt x="137" y="88"/>
                    </a:lnTo>
                    <a:lnTo>
                      <a:pt x="130" y="105"/>
                    </a:lnTo>
                    <a:lnTo>
                      <a:pt x="119" y="119"/>
                    </a:lnTo>
                    <a:lnTo>
                      <a:pt x="105" y="130"/>
                    </a:lnTo>
                    <a:lnTo>
                      <a:pt x="88" y="137"/>
                    </a:lnTo>
                    <a:lnTo>
                      <a:pt x="70" y="139"/>
                    </a:lnTo>
                    <a:lnTo>
                      <a:pt x="51" y="137"/>
                    </a:lnTo>
                    <a:lnTo>
                      <a:pt x="35" y="130"/>
                    </a:lnTo>
                    <a:lnTo>
                      <a:pt x="21" y="119"/>
                    </a:lnTo>
                    <a:lnTo>
                      <a:pt x="10" y="105"/>
                    </a:lnTo>
                    <a:lnTo>
                      <a:pt x="3" y="88"/>
                    </a:lnTo>
                    <a:lnTo>
                      <a:pt x="0" y="70"/>
                    </a:lnTo>
                    <a:lnTo>
                      <a:pt x="3" y="51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62" name="Freeform 20"/>
              <p:cNvSpPr>
                <a:spLocks noChangeArrowheads="1"/>
              </p:cNvSpPr>
              <p:nvPr/>
            </p:nvSpPr>
            <p:spPr bwMode="auto">
              <a:xfrm>
                <a:off x="781971" y="3950166"/>
                <a:ext cx="15885" cy="14288"/>
              </a:xfrm>
              <a:custGeom>
                <a:avLst/>
                <a:gdLst>
                  <a:gd name="T0" fmla="*/ 0 w 113"/>
                  <a:gd name="T1" fmla="*/ 0 h 112"/>
                  <a:gd name="T2" fmla="*/ 0 w 113"/>
                  <a:gd name="T3" fmla="*/ 0 h 112"/>
                  <a:gd name="T4" fmla="*/ 0 w 113"/>
                  <a:gd name="T5" fmla="*/ 0 h 112"/>
                  <a:gd name="T6" fmla="*/ 0 w 113"/>
                  <a:gd name="T7" fmla="*/ 0 h 112"/>
                  <a:gd name="T8" fmla="*/ 0 w 113"/>
                  <a:gd name="T9" fmla="*/ 0 h 112"/>
                  <a:gd name="T10" fmla="*/ 0 w 113"/>
                  <a:gd name="T11" fmla="*/ 0 h 112"/>
                  <a:gd name="T12" fmla="*/ 0 w 113"/>
                  <a:gd name="T13" fmla="*/ 0 h 112"/>
                  <a:gd name="T14" fmla="*/ 0 w 113"/>
                  <a:gd name="T15" fmla="*/ 0 h 112"/>
                  <a:gd name="T16" fmla="*/ 0 w 113"/>
                  <a:gd name="T17" fmla="*/ 0 h 112"/>
                  <a:gd name="T18" fmla="*/ 0 w 113"/>
                  <a:gd name="T19" fmla="*/ 0 h 112"/>
                  <a:gd name="T20" fmla="*/ 0 w 113"/>
                  <a:gd name="T21" fmla="*/ 0 h 112"/>
                  <a:gd name="T22" fmla="*/ 0 w 113"/>
                  <a:gd name="T23" fmla="*/ 0 h 112"/>
                  <a:gd name="T24" fmla="*/ 0 w 113"/>
                  <a:gd name="T25" fmla="*/ 0 h 112"/>
                  <a:gd name="T26" fmla="*/ 0 w 113"/>
                  <a:gd name="T27" fmla="*/ 0 h 112"/>
                  <a:gd name="T28" fmla="*/ 0 w 113"/>
                  <a:gd name="T29" fmla="*/ 0 h 112"/>
                  <a:gd name="T30" fmla="*/ 0 w 113"/>
                  <a:gd name="T31" fmla="*/ 0 h 112"/>
                  <a:gd name="T32" fmla="*/ 0 w 113"/>
                  <a:gd name="T33" fmla="*/ 0 h 112"/>
                  <a:gd name="T34" fmla="*/ 0 w 113"/>
                  <a:gd name="T35" fmla="*/ 0 h 112"/>
                  <a:gd name="T36" fmla="*/ 0 w 113"/>
                  <a:gd name="T37" fmla="*/ 0 h 112"/>
                  <a:gd name="T38" fmla="*/ 0 w 113"/>
                  <a:gd name="T39" fmla="*/ 0 h 112"/>
                  <a:gd name="T40" fmla="*/ 0 w 113"/>
                  <a:gd name="T41" fmla="*/ 0 h 11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13"/>
                  <a:gd name="T64" fmla="*/ 0 h 112"/>
                  <a:gd name="T65" fmla="*/ 113 w 113"/>
                  <a:gd name="T66" fmla="*/ 112 h 11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13" h="112">
                    <a:moveTo>
                      <a:pt x="57" y="0"/>
                    </a:moveTo>
                    <a:lnTo>
                      <a:pt x="75" y="2"/>
                    </a:lnTo>
                    <a:lnTo>
                      <a:pt x="90" y="10"/>
                    </a:lnTo>
                    <a:lnTo>
                      <a:pt x="102" y="23"/>
                    </a:lnTo>
                    <a:lnTo>
                      <a:pt x="110" y="38"/>
                    </a:lnTo>
                    <a:lnTo>
                      <a:pt x="113" y="56"/>
                    </a:lnTo>
                    <a:lnTo>
                      <a:pt x="110" y="74"/>
                    </a:lnTo>
                    <a:lnTo>
                      <a:pt x="102" y="89"/>
                    </a:lnTo>
                    <a:lnTo>
                      <a:pt x="90" y="101"/>
                    </a:lnTo>
                    <a:lnTo>
                      <a:pt x="75" y="109"/>
                    </a:lnTo>
                    <a:lnTo>
                      <a:pt x="57" y="112"/>
                    </a:lnTo>
                    <a:lnTo>
                      <a:pt x="38" y="109"/>
                    </a:lnTo>
                    <a:lnTo>
                      <a:pt x="23" y="101"/>
                    </a:lnTo>
                    <a:lnTo>
                      <a:pt x="10" y="89"/>
                    </a:lnTo>
                    <a:lnTo>
                      <a:pt x="2" y="74"/>
                    </a:lnTo>
                    <a:lnTo>
                      <a:pt x="0" y="56"/>
                    </a:lnTo>
                    <a:lnTo>
                      <a:pt x="2" y="38"/>
                    </a:lnTo>
                    <a:lnTo>
                      <a:pt x="10" y="23"/>
                    </a:lnTo>
                    <a:lnTo>
                      <a:pt x="23" y="10"/>
                    </a:lnTo>
                    <a:lnTo>
                      <a:pt x="38" y="2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63" name="Freeform 21"/>
              <p:cNvSpPr>
                <a:spLocks noChangeArrowheads="1"/>
              </p:cNvSpPr>
              <p:nvPr/>
            </p:nvSpPr>
            <p:spPr bwMode="auto">
              <a:xfrm>
                <a:off x="707312" y="4008906"/>
                <a:ext cx="17474" cy="14287"/>
              </a:xfrm>
              <a:custGeom>
                <a:avLst/>
                <a:gdLst>
                  <a:gd name="T0" fmla="*/ 0 w 114"/>
                  <a:gd name="T1" fmla="*/ 0 h 112"/>
                  <a:gd name="T2" fmla="*/ 0 w 114"/>
                  <a:gd name="T3" fmla="*/ 0 h 112"/>
                  <a:gd name="T4" fmla="*/ 0 w 114"/>
                  <a:gd name="T5" fmla="*/ 0 h 112"/>
                  <a:gd name="T6" fmla="*/ 0 w 114"/>
                  <a:gd name="T7" fmla="*/ 0 h 112"/>
                  <a:gd name="T8" fmla="*/ 0 w 114"/>
                  <a:gd name="T9" fmla="*/ 0 h 112"/>
                  <a:gd name="T10" fmla="*/ 0 w 114"/>
                  <a:gd name="T11" fmla="*/ 0 h 112"/>
                  <a:gd name="T12" fmla="*/ 0 w 114"/>
                  <a:gd name="T13" fmla="*/ 0 h 112"/>
                  <a:gd name="T14" fmla="*/ 0 w 114"/>
                  <a:gd name="T15" fmla="*/ 0 h 112"/>
                  <a:gd name="T16" fmla="*/ 0 w 114"/>
                  <a:gd name="T17" fmla="*/ 0 h 112"/>
                  <a:gd name="T18" fmla="*/ 0 w 114"/>
                  <a:gd name="T19" fmla="*/ 0 h 112"/>
                  <a:gd name="T20" fmla="*/ 0 w 114"/>
                  <a:gd name="T21" fmla="*/ 0 h 112"/>
                  <a:gd name="T22" fmla="*/ 0 w 114"/>
                  <a:gd name="T23" fmla="*/ 0 h 112"/>
                  <a:gd name="T24" fmla="*/ 0 w 114"/>
                  <a:gd name="T25" fmla="*/ 0 h 112"/>
                  <a:gd name="T26" fmla="*/ 0 w 114"/>
                  <a:gd name="T27" fmla="*/ 0 h 112"/>
                  <a:gd name="T28" fmla="*/ 0 w 114"/>
                  <a:gd name="T29" fmla="*/ 0 h 112"/>
                  <a:gd name="T30" fmla="*/ 0 w 114"/>
                  <a:gd name="T31" fmla="*/ 0 h 112"/>
                  <a:gd name="T32" fmla="*/ 0 w 114"/>
                  <a:gd name="T33" fmla="*/ 0 h 112"/>
                  <a:gd name="T34" fmla="*/ 0 w 114"/>
                  <a:gd name="T35" fmla="*/ 0 h 112"/>
                  <a:gd name="T36" fmla="*/ 0 w 114"/>
                  <a:gd name="T37" fmla="*/ 0 h 112"/>
                  <a:gd name="T38" fmla="*/ 0 w 114"/>
                  <a:gd name="T39" fmla="*/ 0 h 112"/>
                  <a:gd name="T40" fmla="*/ 0 w 114"/>
                  <a:gd name="T41" fmla="*/ 0 h 112"/>
                  <a:gd name="T42" fmla="*/ 0 w 114"/>
                  <a:gd name="T43" fmla="*/ 0 h 112"/>
                  <a:gd name="T44" fmla="*/ 0 w 114"/>
                  <a:gd name="T45" fmla="*/ 0 h 112"/>
                  <a:gd name="T46" fmla="*/ 0 w 114"/>
                  <a:gd name="T47" fmla="*/ 0 h 112"/>
                  <a:gd name="T48" fmla="*/ 0 w 114"/>
                  <a:gd name="T49" fmla="*/ 0 h 11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4"/>
                  <a:gd name="T76" fmla="*/ 0 h 112"/>
                  <a:gd name="T77" fmla="*/ 114 w 114"/>
                  <a:gd name="T78" fmla="*/ 112 h 11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4" h="112">
                    <a:moveTo>
                      <a:pt x="56" y="0"/>
                    </a:moveTo>
                    <a:lnTo>
                      <a:pt x="70" y="2"/>
                    </a:lnTo>
                    <a:lnTo>
                      <a:pt x="85" y="7"/>
                    </a:lnTo>
                    <a:lnTo>
                      <a:pt x="97" y="17"/>
                    </a:lnTo>
                    <a:lnTo>
                      <a:pt x="106" y="28"/>
                    </a:lnTo>
                    <a:lnTo>
                      <a:pt x="112" y="42"/>
                    </a:lnTo>
                    <a:lnTo>
                      <a:pt x="114" y="56"/>
                    </a:lnTo>
                    <a:lnTo>
                      <a:pt x="112" y="70"/>
                    </a:lnTo>
                    <a:lnTo>
                      <a:pt x="106" y="84"/>
                    </a:lnTo>
                    <a:lnTo>
                      <a:pt x="97" y="96"/>
                    </a:lnTo>
                    <a:lnTo>
                      <a:pt x="85" y="105"/>
                    </a:lnTo>
                    <a:lnTo>
                      <a:pt x="71" y="111"/>
                    </a:lnTo>
                    <a:lnTo>
                      <a:pt x="57" y="112"/>
                    </a:lnTo>
                    <a:lnTo>
                      <a:pt x="42" y="111"/>
                    </a:lnTo>
                    <a:lnTo>
                      <a:pt x="28" y="105"/>
                    </a:lnTo>
                    <a:lnTo>
                      <a:pt x="16" y="96"/>
                    </a:lnTo>
                    <a:lnTo>
                      <a:pt x="7" y="84"/>
                    </a:lnTo>
                    <a:lnTo>
                      <a:pt x="2" y="71"/>
                    </a:lnTo>
                    <a:lnTo>
                      <a:pt x="0" y="56"/>
                    </a:lnTo>
                    <a:lnTo>
                      <a:pt x="2" y="42"/>
                    </a:lnTo>
                    <a:lnTo>
                      <a:pt x="8" y="28"/>
                    </a:lnTo>
                    <a:lnTo>
                      <a:pt x="17" y="16"/>
                    </a:lnTo>
                    <a:lnTo>
                      <a:pt x="28" y="7"/>
                    </a:lnTo>
                    <a:lnTo>
                      <a:pt x="42" y="2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64" name="Freeform 22"/>
              <p:cNvSpPr>
                <a:spLocks noChangeArrowheads="1"/>
              </p:cNvSpPr>
              <p:nvPr/>
            </p:nvSpPr>
            <p:spPr bwMode="auto">
              <a:xfrm>
                <a:off x="658070" y="4088283"/>
                <a:ext cx="20650" cy="15875"/>
              </a:xfrm>
              <a:custGeom>
                <a:avLst/>
                <a:gdLst>
                  <a:gd name="T0" fmla="*/ 0 w 124"/>
                  <a:gd name="T1" fmla="*/ 0 h 124"/>
                  <a:gd name="T2" fmla="*/ 0 w 124"/>
                  <a:gd name="T3" fmla="*/ 0 h 124"/>
                  <a:gd name="T4" fmla="*/ 0 w 124"/>
                  <a:gd name="T5" fmla="*/ 0 h 124"/>
                  <a:gd name="T6" fmla="*/ 0 w 124"/>
                  <a:gd name="T7" fmla="*/ 0 h 124"/>
                  <a:gd name="T8" fmla="*/ 0 w 124"/>
                  <a:gd name="T9" fmla="*/ 0 h 124"/>
                  <a:gd name="T10" fmla="*/ 0 w 124"/>
                  <a:gd name="T11" fmla="*/ 0 h 124"/>
                  <a:gd name="T12" fmla="*/ 0 w 124"/>
                  <a:gd name="T13" fmla="*/ 0 h 124"/>
                  <a:gd name="T14" fmla="*/ 0 w 124"/>
                  <a:gd name="T15" fmla="*/ 0 h 124"/>
                  <a:gd name="T16" fmla="*/ 0 w 124"/>
                  <a:gd name="T17" fmla="*/ 0 h 124"/>
                  <a:gd name="T18" fmla="*/ 0 w 124"/>
                  <a:gd name="T19" fmla="*/ 0 h 124"/>
                  <a:gd name="T20" fmla="*/ 0 w 124"/>
                  <a:gd name="T21" fmla="*/ 0 h 124"/>
                  <a:gd name="T22" fmla="*/ 0 w 124"/>
                  <a:gd name="T23" fmla="*/ 0 h 124"/>
                  <a:gd name="T24" fmla="*/ 0 w 124"/>
                  <a:gd name="T25" fmla="*/ 0 h 124"/>
                  <a:gd name="T26" fmla="*/ 0 w 124"/>
                  <a:gd name="T27" fmla="*/ 0 h 124"/>
                  <a:gd name="T28" fmla="*/ 0 w 124"/>
                  <a:gd name="T29" fmla="*/ 0 h 124"/>
                  <a:gd name="T30" fmla="*/ 0 w 124"/>
                  <a:gd name="T31" fmla="*/ 0 h 124"/>
                  <a:gd name="T32" fmla="*/ 0 w 124"/>
                  <a:gd name="T33" fmla="*/ 0 h 124"/>
                  <a:gd name="T34" fmla="*/ 0 w 124"/>
                  <a:gd name="T35" fmla="*/ 0 h 124"/>
                  <a:gd name="T36" fmla="*/ 0 w 124"/>
                  <a:gd name="T37" fmla="*/ 0 h 124"/>
                  <a:gd name="T38" fmla="*/ 0 w 124"/>
                  <a:gd name="T39" fmla="*/ 0 h 124"/>
                  <a:gd name="T40" fmla="*/ 0 w 124"/>
                  <a:gd name="T41" fmla="*/ 0 h 124"/>
                  <a:gd name="T42" fmla="*/ 0 w 124"/>
                  <a:gd name="T43" fmla="*/ 0 h 124"/>
                  <a:gd name="T44" fmla="*/ 0 w 124"/>
                  <a:gd name="T45" fmla="*/ 0 h 124"/>
                  <a:gd name="T46" fmla="*/ 0 w 124"/>
                  <a:gd name="T47" fmla="*/ 0 h 124"/>
                  <a:gd name="T48" fmla="*/ 0 w 124"/>
                  <a:gd name="T49" fmla="*/ 0 h 12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24"/>
                  <a:gd name="T76" fmla="*/ 0 h 124"/>
                  <a:gd name="T77" fmla="*/ 124 w 124"/>
                  <a:gd name="T78" fmla="*/ 124 h 12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24" h="124">
                    <a:moveTo>
                      <a:pt x="62" y="0"/>
                    </a:moveTo>
                    <a:lnTo>
                      <a:pt x="79" y="3"/>
                    </a:lnTo>
                    <a:lnTo>
                      <a:pt x="93" y="9"/>
                    </a:lnTo>
                    <a:lnTo>
                      <a:pt x="106" y="19"/>
                    </a:lnTo>
                    <a:lnTo>
                      <a:pt x="116" y="31"/>
                    </a:lnTo>
                    <a:lnTo>
                      <a:pt x="122" y="46"/>
                    </a:lnTo>
                    <a:lnTo>
                      <a:pt x="124" y="62"/>
                    </a:lnTo>
                    <a:lnTo>
                      <a:pt x="122" y="79"/>
                    </a:lnTo>
                    <a:lnTo>
                      <a:pt x="116" y="94"/>
                    </a:lnTo>
                    <a:lnTo>
                      <a:pt x="106" y="106"/>
                    </a:lnTo>
                    <a:lnTo>
                      <a:pt x="93" y="116"/>
                    </a:lnTo>
                    <a:lnTo>
                      <a:pt x="79" y="122"/>
                    </a:lnTo>
                    <a:lnTo>
                      <a:pt x="62" y="124"/>
                    </a:lnTo>
                    <a:lnTo>
                      <a:pt x="46" y="122"/>
                    </a:lnTo>
                    <a:lnTo>
                      <a:pt x="31" y="116"/>
                    </a:lnTo>
                    <a:lnTo>
                      <a:pt x="18" y="106"/>
                    </a:lnTo>
                    <a:lnTo>
                      <a:pt x="9" y="94"/>
                    </a:lnTo>
                    <a:lnTo>
                      <a:pt x="3" y="79"/>
                    </a:lnTo>
                    <a:lnTo>
                      <a:pt x="0" y="62"/>
                    </a:lnTo>
                    <a:lnTo>
                      <a:pt x="3" y="46"/>
                    </a:lnTo>
                    <a:lnTo>
                      <a:pt x="9" y="31"/>
                    </a:lnTo>
                    <a:lnTo>
                      <a:pt x="18" y="19"/>
                    </a:lnTo>
                    <a:lnTo>
                      <a:pt x="31" y="9"/>
                    </a:lnTo>
                    <a:lnTo>
                      <a:pt x="46" y="3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65" name="Freeform 23"/>
              <p:cNvSpPr>
                <a:spLocks noChangeArrowheads="1"/>
              </p:cNvSpPr>
              <p:nvPr/>
            </p:nvSpPr>
            <p:spPr bwMode="auto">
              <a:xfrm>
                <a:off x="658070" y="4086695"/>
                <a:ext cx="20650" cy="17464"/>
              </a:xfrm>
              <a:custGeom>
                <a:avLst/>
                <a:gdLst>
                  <a:gd name="T0" fmla="*/ 0 w 139"/>
                  <a:gd name="T1" fmla="*/ 0 h 139"/>
                  <a:gd name="T2" fmla="*/ 0 w 139"/>
                  <a:gd name="T3" fmla="*/ 0 h 139"/>
                  <a:gd name="T4" fmla="*/ 0 w 139"/>
                  <a:gd name="T5" fmla="*/ 0 h 139"/>
                  <a:gd name="T6" fmla="*/ 0 w 139"/>
                  <a:gd name="T7" fmla="*/ 0 h 139"/>
                  <a:gd name="T8" fmla="*/ 0 w 139"/>
                  <a:gd name="T9" fmla="*/ 0 h 139"/>
                  <a:gd name="T10" fmla="*/ 0 w 139"/>
                  <a:gd name="T11" fmla="*/ 0 h 139"/>
                  <a:gd name="T12" fmla="*/ 0 w 139"/>
                  <a:gd name="T13" fmla="*/ 0 h 139"/>
                  <a:gd name="T14" fmla="*/ 0 w 139"/>
                  <a:gd name="T15" fmla="*/ 0 h 139"/>
                  <a:gd name="T16" fmla="*/ 0 w 139"/>
                  <a:gd name="T17" fmla="*/ 0 h 139"/>
                  <a:gd name="T18" fmla="*/ 0 w 139"/>
                  <a:gd name="T19" fmla="*/ 0 h 139"/>
                  <a:gd name="T20" fmla="*/ 0 w 139"/>
                  <a:gd name="T21" fmla="*/ 0 h 139"/>
                  <a:gd name="T22" fmla="*/ 0 w 139"/>
                  <a:gd name="T23" fmla="*/ 0 h 139"/>
                  <a:gd name="T24" fmla="*/ 0 w 139"/>
                  <a:gd name="T25" fmla="*/ 0 h 139"/>
                  <a:gd name="T26" fmla="*/ 0 w 139"/>
                  <a:gd name="T27" fmla="*/ 0 h 139"/>
                  <a:gd name="T28" fmla="*/ 0 w 139"/>
                  <a:gd name="T29" fmla="*/ 0 h 139"/>
                  <a:gd name="T30" fmla="*/ 0 w 139"/>
                  <a:gd name="T31" fmla="*/ 0 h 139"/>
                  <a:gd name="T32" fmla="*/ 0 w 139"/>
                  <a:gd name="T33" fmla="*/ 0 h 139"/>
                  <a:gd name="T34" fmla="*/ 0 w 139"/>
                  <a:gd name="T35" fmla="*/ 0 h 139"/>
                  <a:gd name="T36" fmla="*/ 0 w 139"/>
                  <a:gd name="T37" fmla="*/ 0 h 139"/>
                  <a:gd name="T38" fmla="*/ 0 w 139"/>
                  <a:gd name="T39" fmla="*/ 0 h 139"/>
                  <a:gd name="T40" fmla="*/ 0 w 139"/>
                  <a:gd name="T41" fmla="*/ 0 h 139"/>
                  <a:gd name="T42" fmla="*/ 0 w 139"/>
                  <a:gd name="T43" fmla="*/ 0 h 139"/>
                  <a:gd name="T44" fmla="*/ 0 w 139"/>
                  <a:gd name="T45" fmla="*/ 0 h 139"/>
                  <a:gd name="T46" fmla="*/ 0 w 139"/>
                  <a:gd name="T47" fmla="*/ 0 h 139"/>
                  <a:gd name="T48" fmla="*/ 0 w 139"/>
                  <a:gd name="T49" fmla="*/ 0 h 139"/>
                  <a:gd name="T50" fmla="*/ 0 w 139"/>
                  <a:gd name="T51" fmla="*/ 0 h 139"/>
                  <a:gd name="T52" fmla="*/ 0 w 139"/>
                  <a:gd name="T53" fmla="*/ 0 h 139"/>
                  <a:gd name="T54" fmla="*/ 0 w 139"/>
                  <a:gd name="T55" fmla="*/ 0 h 139"/>
                  <a:gd name="T56" fmla="*/ 0 w 139"/>
                  <a:gd name="T57" fmla="*/ 0 h 139"/>
                  <a:gd name="T58" fmla="*/ 0 w 139"/>
                  <a:gd name="T59" fmla="*/ 0 h 139"/>
                  <a:gd name="T60" fmla="*/ 0 w 139"/>
                  <a:gd name="T61" fmla="*/ 0 h 139"/>
                  <a:gd name="T62" fmla="*/ 0 w 139"/>
                  <a:gd name="T63" fmla="*/ 0 h 139"/>
                  <a:gd name="T64" fmla="*/ 0 w 139"/>
                  <a:gd name="T65" fmla="*/ 0 h 139"/>
                  <a:gd name="T66" fmla="*/ 0 w 139"/>
                  <a:gd name="T67" fmla="*/ 0 h 139"/>
                  <a:gd name="T68" fmla="*/ 0 w 139"/>
                  <a:gd name="T69" fmla="*/ 0 h 139"/>
                  <a:gd name="T70" fmla="*/ 0 w 139"/>
                  <a:gd name="T71" fmla="*/ 0 h 139"/>
                  <a:gd name="T72" fmla="*/ 0 w 139"/>
                  <a:gd name="T73" fmla="*/ 0 h 139"/>
                  <a:gd name="T74" fmla="*/ 0 w 139"/>
                  <a:gd name="T75" fmla="*/ 0 h 139"/>
                  <a:gd name="T76" fmla="*/ 0 w 139"/>
                  <a:gd name="T77" fmla="*/ 0 h 139"/>
                  <a:gd name="T78" fmla="*/ 0 w 139"/>
                  <a:gd name="T79" fmla="*/ 0 h 139"/>
                  <a:gd name="T80" fmla="*/ 0 w 139"/>
                  <a:gd name="T81" fmla="*/ 0 h 139"/>
                  <a:gd name="T82" fmla="*/ 0 w 139"/>
                  <a:gd name="T83" fmla="*/ 0 h 139"/>
                  <a:gd name="T84" fmla="*/ 0 w 139"/>
                  <a:gd name="T85" fmla="*/ 0 h 139"/>
                  <a:gd name="T86" fmla="*/ 0 w 139"/>
                  <a:gd name="T87" fmla="*/ 0 h 139"/>
                  <a:gd name="T88" fmla="*/ 0 w 139"/>
                  <a:gd name="T89" fmla="*/ 0 h 139"/>
                  <a:gd name="T90" fmla="*/ 0 w 139"/>
                  <a:gd name="T91" fmla="*/ 0 h 13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39"/>
                  <a:gd name="T139" fmla="*/ 0 h 139"/>
                  <a:gd name="T140" fmla="*/ 139 w 139"/>
                  <a:gd name="T141" fmla="*/ 139 h 13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39" h="139">
                    <a:moveTo>
                      <a:pt x="69" y="15"/>
                    </a:moveTo>
                    <a:lnTo>
                      <a:pt x="52" y="18"/>
                    </a:lnTo>
                    <a:lnTo>
                      <a:pt x="37" y="26"/>
                    </a:lnTo>
                    <a:lnTo>
                      <a:pt x="26" y="37"/>
                    </a:lnTo>
                    <a:lnTo>
                      <a:pt x="18" y="52"/>
                    </a:lnTo>
                    <a:lnTo>
                      <a:pt x="15" y="69"/>
                    </a:lnTo>
                    <a:lnTo>
                      <a:pt x="18" y="86"/>
                    </a:lnTo>
                    <a:lnTo>
                      <a:pt x="26" y="101"/>
                    </a:lnTo>
                    <a:lnTo>
                      <a:pt x="37" y="113"/>
                    </a:lnTo>
                    <a:lnTo>
                      <a:pt x="52" y="121"/>
                    </a:lnTo>
                    <a:lnTo>
                      <a:pt x="69" y="123"/>
                    </a:lnTo>
                    <a:lnTo>
                      <a:pt x="86" y="121"/>
                    </a:lnTo>
                    <a:lnTo>
                      <a:pt x="101" y="113"/>
                    </a:lnTo>
                    <a:lnTo>
                      <a:pt x="113" y="101"/>
                    </a:lnTo>
                    <a:lnTo>
                      <a:pt x="120" y="86"/>
                    </a:lnTo>
                    <a:lnTo>
                      <a:pt x="123" y="69"/>
                    </a:lnTo>
                    <a:lnTo>
                      <a:pt x="120" y="52"/>
                    </a:lnTo>
                    <a:lnTo>
                      <a:pt x="113" y="37"/>
                    </a:lnTo>
                    <a:lnTo>
                      <a:pt x="101" y="26"/>
                    </a:lnTo>
                    <a:lnTo>
                      <a:pt x="86" y="18"/>
                    </a:lnTo>
                    <a:lnTo>
                      <a:pt x="69" y="15"/>
                    </a:lnTo>
                    <a:close/>
                    <a:moveTo>
                      <a:pt x="69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51"/>
                    </a:lnTo>
                    <a:lnTo>
                      <a:pt x="139" y="69"/>
                    </a:lnTo>
                    <a:lnTo>
                      <a:pt x="136" y="88"/>
                    </a:lnTo>
                    <a:lnTo>
                      <a:pt x="129" y="104"/>
                    </a:lnTo>
                    <a:lnTo>
                      <a:pt x="119" y="119"/>
                    </a:lnTo>
                    <a:lnTo>
                      <a:pt x="104" y="129"/>
                    </a:lnTo>
                    <a:lnTo>
                      <a:pt x="88" y="137"/>
                    </a:lnTo>
                    <a:lnTo>
                      <a:pt x="69" y="139"/>
                    </a:lnTo>
                    <a:lnTo>
                      <a:pt x="51" y="137"/>
                    </a:lnTo>
                    <a:lnTo>
                      <a:pt x="34" y="129"/>
                    </a:lnTo>
                    <a:lnTo>
                      <a:pt x="20" y="119"/>
                    </a:lnTo>
                    <a:lnTo>
                      <a:pt x="9" y="104"/>
                    </a:lnTo>
                    <a:lnTo>
                      <a:pt x="2" y="88"/>
                    </a:lnTo>
                    <a:lnTo>
                      <a:pt x="0" y="69"/>
                    </a:lnTo>
                    <a:lnTo>
                      <a:pt x="2" y="51"/>
                    </a:lnTo>
                    <a:lnTo>
                      <a:pt x="9" y="34"/>
                    </a:lnTo>
                    <a:lnTo>
                      <a:pt x="20" y="20"/>
                    </a:lnTo>
                    <a:lnTo>
                      <a:pt x="34" y="9"/>
                    </a:lnTo>
                    <a:lnTo>
                      <a:pt x="51" y="2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66" name="Freeform 24"/>
              <p:cNvSpPr>
                <a:spLocks noChangeArrowheads="1"/>
              </p:cNvSpPr>
              <p:nvPr/>
            </p:nvSpPr>
            <p:spPr bwMode="auto">
              <a:xfrm>
                <a:off x="707312" y="4169247"/>
                <a:ext cx="17474" cy="14288"/>
              </a:xfrm>
              <a:custGeom>
                <a:avLst/>
                <a:gdLst>
                  <a:gd name="T0" fmla="*/ 0 w 114"/>
                  <a:gd name="T1" fmla="*/ 0 h 113"/>
                  <a:gd name="T2" fmla="*/ 0 w 114"/>
                  <a:gd name="T3" fmla="*/ 0 h 113"/>
                  <a:gd name="T4" fmla="*/ 0 w 114"/>
                  <a:gd name="T5" fmla="*/ 0 h 113"/>
                  <a:gd name="T6" fmla="*/ 0 w 114"/>
                  <a:gd name="T7" fmla="*/ 0 h 113"/>
                  <a:gd name="T8" fmla="*/ 0 w 114"/>
                  <a:gd name="T9" fmla="*/ 0 h 113"/>
                  <a:gd name="T10" fmla="*/ 0 w 114"/>
                  <a:gd name="T11" fmla="*/ 0 h 113"/>
                  <a:gd name="T12" fmla="*/ 0 w 114"/>
                  <a:gd name="T13" fmla="*/ 0 h 113"/>
                  <a:gd name="T14" fmla="*/ 0 w 114"/>
                  <a:gd name="T15" fmla="*/ 0 h 113"/>
                  <a:gd name="T16" fmla="*/ 0 w 114"/>
                  <a:gd name="T17" fmla="*/ 0 h 113"/>
                  <a:gd name="T18" fmla="*/ 0 w 114"/>
                  <a:gd name="T19" fmla="*/ 0 h 113"/>
                  <a:gd name="T20" fmla="*/ 0 w 114"/>
                  <a:gd name="T21" fmla="*/ 0 h 113"/>
                  <a:gd name="T22" fmla="*/ 0 w 114"/>
                  <a:gd name="T23" fmla="*/ 0 h 113"/>
                  <a:gd name="T24" fmla="*/ 0 w 114"/>
                  <a:gd name="T25" fmla="*/ 0 h 113"/>
                  <a:gd name="T26" fmla="*/ 0 w 114"/>
                  <a:gd name="T27" fmla="*/ 0 h 113"/>
                  <a:gd name="T28" fmla="*/ 0 w 114"/>
                  <a:gd name="T29" fmla="*/ 0 h 113"/>
                  <a:gd name="T30" fmla="*/ 0 w 114"/>
                  <a:gd name="T31" fmla="*/ 0 h 113"/>
                  <a:gd name="T32" fmla="*/ 0 w 114"/>
                  <a:gd name="T33" fmla="*/ 0 h 113"/>
                  <a:gd name="T34" fmla="*/ 0 w 114"/>
                  <a:gd name="T35" fmla="*/ 0 h 113"/>
                  <a:gd name="T36" fmla="*/ 0 w 114"/>
                  <a:gd name="T37" fmla="*/ 0 h 113"/>
                  <a:gd name="T38" fmla="*/ 0 w 114"/>
                  <a:gd name="T39" fmla="*/ 0 h 113"/>
                  <a:gd name="T40" fmla="*/ 0 w 114"/>
                  <a:gd name="T41" fmla="*/ 0 h 113"/>
                  <a:gd name="T42" fmla="*/ 0 w 114"/>
                  <a:gd name="T43" fmla="*/ 0 h 113"/>
                  <a:gd name="T44" fmla="*/ 0 w 114"/>
                  <a:gd name="T45" fmla="*/ 0 h 113"/>
                  <a:gd name="T46" fmla="*/ 0 w 114"/>
                  <a:gd name="T47" fmla="*/ 0 h 113"/>
                  <a:gd name="T48" fmla="*/ 0 w 114"/>
                  <a:gd name="T49" fmla="*/ 0 h 11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4"/>
                  <a:gd name="T76" fmla="*/ 0 h 113"/>
                  <a:gd name="T77" fmla="*/ 114 w 114"/>
                  <a:gd name="T78" fmla="*/ 113 h 11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4" h="113">
                    <a:moveTo>
                      <a:pt x="57" y="0"/>
                    </a:moveTo>
                    <a:lnTo>
                      <a:pt x="71" y="2"/>
                    </a:lnTo>
                    <a:lnTo>
                      <a:pt x="85" y="7"/>
                    </a:lnTo>
                    <a:lnTo>
                      <a:pt x="97" y="16"/>
                    </a:lnTo>
                    <a:lnTo>
                      <a:pt x="106" y="28"/>
                    </a:lnTo>
                    <a:lnTo>
                      <a:pt x="112" y="42"/>
                    </a:lnTo>
                    <a:lnTo>
                      <a:pt x="114" y="57"/>
                    </a:lnTo>
                    <a:lnTo>
                      <a:pt x="112" y="71"/>
                    </a:lnTo>
                    <a:lnTo>
                      <a:pt x="106" y="84"/>
                    </a:lnTo>
                    <a:lnTo>
                      <a:pt x="97" y="96"/>
                    </a:lnTo>
                    <a:lnTo>
                      <a:pt x="85" y="105"/>
                    </a:lnTo>
                    <a:lnTo>
                      <a:pt x="70" y="111"/>
                    </a:lnTo>
                    <a:lnTo>
                      <a:pt x="56" y="113"/>
                    </a:lnTo>
                    <a:lnTo>
                      <a:pt x="42" y="111"/>
                    </a:lnTo>
                    <a:lnTo>
                      <a:pt x="28" y="105"/>
                    </a:lnTo>
                    <a:lnTo>
                      <a:pt x="17" y="96"/>
                    </a:lnTo>
                    <a:lnTo>
                      <a:pt x="8" y="84"/>
                    </a:lnTo>
                    <a:lnTo>
                      <a:pt x="2" y="70"/>
                    </a:lnTo>
                    <a:lnTo>
                      <a:pt x="0" y="56"/>
                    </a:lnTo>
                    <a:lnTo>
                      <a:pt x="2" y="42"/>
                    </a:lnTo>
                    <a:lnTo>
                      <a:pt x="8" y="28"/>
                    </a:lnTo>
                    <a:lnTo>
                      <a:pt x="16" y="17"/>
                    </a:lnTo>
                    <a:lnTo>
                      <a:pt x="28" y="8"/>
                    </a:lnTo>
                    <a:lnTo>
                      <a:pt x="42" y="2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67" name="Freeform 25"/>
              <p:cNvSpPr>
                <a:spLocks noChangeArrowheads="1"/>
              </p:cNvSpPr>
              <p:nvPr/>
            </p:nvSpPr>
            <p:spPr bwMode="auto">
              <a:xfrm>
                <a:off x="781971" y="4227987"/>
                <a:ext cx="15885" cy="14287"/>
              </a:xfrm>
              <a:custGeom>
                <a:avLst/>
                <a:gdLst>
                  <a:gd name="T0" fmla="*/ 0 w 113"/>
                  <a:gd name="T1" fmla="*/ 0 h 112"/>
                  <a:gd name="T2" fmla="*/ 0 w 113"/>
                  <a:gd name="T3" fmla="*/ 0 h 112"/>
                  <a:gd name="T4" fmla="*/ 0 w 113"/>
                  <a:gd name="T5" fmla="*/ 0 h 112"/>
                  <a:gd name="T6" fmla="*/ 0 w 113"/>
                  <a:gd name="T7" fmla="*/ 0 h 112"/>
                  <a:gd name="T8" fmla="*/ 0 w 113"/>
                  <a:gd name="T9" fmla="*/ 0 h 112"/>
                  <a:gd name="T10" fmla="*/ 0 w 113"/>
                  <a:gd name="T11" fmla="*/ 0 h 112"/>
                  <a:gd name="T12" fmla="*/ 0 w 113"/>
                  <a:gd name="T13" fmla="*/ 0 h 112"/>
                  <a:gd name="T14" fmla="*/ 0 w 113"/>
                  <a:gd name="T15" fmla="*/ 0 h 112"/>
                  <a:gd name="T16" fmla="*/ 0 w 113"/>
                  <a:gd name="T17" fmla="*/ 0 h 112"/>
                  <a:gd name="T18" fmla="*/ 0 w 113"/>
                  <a:gd name="T19" fmla="*/ 0 h 112"/>
                  <a:gd name="T20" fmla="*/ 0 w 113"/>
                  <a:gd name="T21" fmla="*/ 0 h 112"/>
                  <a:gd name="T22" fmla="*/ 0 w 113"/>
                  <a:gd name="T23" fmla="*/ 0 h 112"/>
                  <a:gd name="T24" fmla="*/ 0 w 113"/>
                  <a:gd name="T25" fmla="*/ 0 h 112"/>
                  <a:gd name="T26" fmla="*/ 0 w 113"/>
                  <a:gd name="T27" fmla="*/ 0 h 112"/>
                  <a:gd name="T28" fmla="*/ 0 w 113"/>
                  <a:gd name="T29" fmla="*/ 0 h 112"/>
                  <a:gd name="T30" fmla="*/ 0 w 113"/>
                  <a:gd name="T31" fmla="*/ 0 h 112"/>
                  <a:gd name="T32" fmla="*/ 0 w 113"/>
                  <a:gd name="T33" fmla="*/ 0 h 112"/>
                  <a:gd name="T34" fmla="*/ 0 w 113"/>
                  <a:gd name="T35" fmla="*/ 0 h 112"/>
                  <a:gd name="T36" fmla="*/ 0 w 113"/>
                  <a:gd name="T37" fmla="*/ 0 h 112"/>
                  <a:gd name="T38" fmla="*/ 0 w 113"/>
                  <a:gd name="T39" fmla="*/ 0 h 112"/>
                  <a:gd name="T40" fmla="*/ 0 w 113"/>
                  <a:gd name="T41" fmla="*/ 0 h 112"/>
                  <a:gd name="T42" fmla="*/ 0 w 113"/>
                  <a:gd name="T43" fmla="*/ 0 h 112"/>
                  <a:gd name="T44" fmla="*/ 0 w 113"/>
                  <a:gd name="T45" fmla="*/ 0 h 112"/>
                  <a:gd name="T46" fmla="*/ 0 w 113"/>
                  <a:gd name="T47" fmla="*/ 0 h 112"/>
                  <a:gd name="T48" fmla="*/ 0 w 113"/>
                  <a:gd name="T49" fmla="*/ 0 h 11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3"/>
                  <a:gd name="T76" fmla="*/ 0 h 112"/>
                  <a:gd name="T77" fmla="*/ 113 w 113"/>
                  <a:gd name="T78" fmla="*/ 112 h 11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3" h="112">
                    <a:moveTo>
                      <a:pt x="57" y="0"/>
                    </a:moveTo>
                    <a:lnTo>
                      <a:pt x="71" y="1"/>
                    </a:lnTo>
                    <a:lnTo>
                      <a:pt x="85" y="7"/>
                    </a:lnTo>
                    <a:lnTo>
                      <a:pt x="97" y="16"/>
                    </a:lnTo>
                    <a:lnTo>
                      <a:pt x="106" y="28"/>
                    </a:lnTo>
                    <a:lnTo>
                      <a:pt x="111" y="41"/>
                    </a:lnTo>
                    <a:lnTo>
                      <a:pt x="113" y="56"/>
                    </a:lnTo>
                    <a:lnTo>
                      <a:pt x="111" y="70"/>
                    </a:lnTo>
                    <a:lnTo>
                      <a:pt x="105" y="84"/>
                    </a:lnTo>
                    <a:lnTo>
                      <a:pt x="96" y="96"/>
                    </a:lnTo>
                    <a:lnTo>
                      <a:pt x="85" y="105"/>
                    </a:lnTo>
                    <a:lnTo>
                      <a:pt x="71" y="110"/>
                    </a:lnTo>
                    <a:lnTo>
                      <a:pt x="57" y="112"/>
                    </a:lnTo>
                    <a:lnTo>
                      <a:pt x="42" y="110"/>
                    </a:lnTo>
                    <a:lnTo>
                      <a:pt x="28" y="104"/>
                    </a:lnTo>
                    <a:lnTo>
                      <a:pt x="16" y="95"/>
                    </a:lnTo>
                    <a:lnTo>
                      <a:pt x="7" y="84"/>
                    </a:lnTo>
                    <a:lnTo>
                      <a:pt x="1" y="70"/>
                    </a:lnTo>
                    <a:lnTo>
                      <a:pt x="0" y="56"/>
                    </a:lnTo>
                    <a:lnTo>
                      <a:pt x="1" y="42"/>
                    </a:lnTo>
                    <a:lnTo>
                      <a:pt x="7" y="28"/>
                    </a:lnTo>
                    <a:lnTo>
                      <a:pt x="16" y="16"/>
                    </a:lnTo>
                    <a:lnTo>
                      <a:pt x="28" y="7"/>
                    </a:lnTo>
                    <a:lnTo>
                      <a:pt x="41" y="1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68" name="Freeform 26"/>
              <p:cNvSpPr>
                <a:spLocks noChangeArrowheads="1"/>
              </p:cNvSpPr>
              <p:nvPr/>
            </p:nvSpPr>
            <p:spPr bwMode="auto">
              <a:xfrm>
                <a:off x="880456" y="4264500"/>
                <a:ext cx="20650" cy="15875"/>
              </a:xfrm>
              <a:custGeom>
                <a:avLst/>
                <a:gdLst>
                  <a:gd name="T0" fmla="*/ 0 w 124"/>
                  <a:gd name="T1" fmla="*/ 0 h 124"/>
                  <a:gd name="T2" fmla="*/ 0 w 124"/>
                  <a:gd name="T3" fmla="*/ 0 h 124"/>
                  <a:gd name="T4" fmla="*/ 0 w 124"/>
                  <a:gd name="T5" fmla="*/ 0 h 124"/>
                  <a:gd name="T6" fmla="*/ 0 w 124"/>
                  <a:gd name="T7" fmla="*/ 0 h 124"/>
                  <a:gd name="T8" fmla="*/ 0 w 124"/>
                  <a:gd name="T9" fmla="*/ 0 h 124"/>
                  <a:gd name="T10" fmla="*/ 0 w 124"/>
                  <a:gd name="T11" fmla="*/ 0 h 124"/>
                  <a:gd name="T12" fmla="*/ 0 w 124"/>
                  <a:gd name="T13" fmla="*/ 0 h 124"/>
                  <a:gd name="T14" fmla="*/ 0 w 124"/>
                  <a:gd name="T15" fmla="*/ 0 h 124"/>
                  <a:gd name="T16" fmla="*/ 0 w 124"/>
                  <a:gd name="T17" fmla="*/ 0 h 124"/>
                  <a:gd name="T18" fmla="*/ 0 w 124"/>
                  <a:gd name="T19" fmla="*/ 0 h 124"/>
                  <a:gd name="T20" fmla="*/ 0 w 124"/>
                  <a:gd name="T21" fmla="*/ 0 h 124"/>
                  <a:gd name="T22" fmla="*/ 0 w 124"/>
                  <a:gd name="T23" fmla="*/ 0 h 124"/>
                  <a:gd name="T24" fmla="*/ 0 w 124"/>
                  <a:gd name="T25" fmla="*/ 0 h 124"/>
                  <a:gd name="T26" fmla="*/ 0 w 124"/>
                  <a:gd name="T27" fmla="*/ 0 h 124"/>
                  <a:gd name="T28" fmla="*/ 0 w 124"/>
                  <a:gd name="T29" fmla="*/ 0 h 124"/>
                  <a:gd name="T30" fmla="*/ 0 w 124"/>
                  <a:gd name="T31" fmla="*/ 0 h 124"/>
                  <a:gd name="T32" fmla="*/ 0 w 124"/>
                  <a:gd name="T33" fmla="*/ 0 h 124"/>
                  <a:gd name="T34" fmla="*/ 0 w 124"/>
                  <a:gd name="T35" fmla="*/ 0 h 124"/>
                  <a:gd name="T36" fmla="*/ 0 w 124"/>
                  <a:gd name="T37" fmla="*/ 0 h 124"/>
                  <a:gd name="T38" fmla="*/ 0 w 124"/>
                  <a:gd name="T39" fmla="*/ 0 h 124"/>
                  <a:gd name="T40" fmla="*/ 0 w 124"/>
                  <a:gd name="T41" fmla="*/ 0 h 124"/>
                  <a:gd name="T42" fmla="*/ 0 w 124"/>
                  <a:gd name="T43" fmla="*/ 0 h 124"/>
                  <a:gd name="T44" fmla="*/ 0 w 124"/>
                  <a:gd name="T45" fmla="*/ 0 h 124"/>
                  <a:gd name="T46" fmla="*/ 0 w 124"/>
                  <a:gd name="T47" fmla="*/ 0 h 124"/>
                  <a:gd name="T48" fmla="*/ 0 w 124"/>
                  <a:gd name="T49" fmla="*/ 0 h 12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24"/>
                  <a:gd name="T76" fmla="*/ 0 h 124"/>
                  <a:gd name="T77" fmla="*/ 124 w 124"/>
                  <a:gd name="T78" fmla="*/ 124 h 12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24" h="124">
                    <a:moveTo>
                      <a:pt x="62" y="0"/>
                    </a:moveTo>
                    <a:lnTo>
                      <a:pt x="78" y="2"/>
                    </a:lnTo>
                    <a:lnTo>
                      <a:pt x="93" y="8"/>
                    </a:lnTo>
                    <a:lnTo>
                      <a:pt x="106" y="18"/>
                    </a:lnTo>
                    <a:lnTo>
                      <a:pt x="115" y="31"/>
                    </a:lnTo>
                    <a:lnTo>
                      <a:pt x="122" y="45"/>
                    </a:lnTo>
                    <a:lnTo>
                      <a:pt x="124" y="62"/>
                    </a:lnTo>
                    <a:lnTo>
                      <a:pt x="122" y="78"/>
                    </a:lnTo>
                    <a:lnTo>
                      <a:pt x="115" y="93"/>
                    </a:lnTo>
                    <a:lnTo>
                      <a:pt x="106" y="106"/>
                    </a:lnTo>
                    <a:lnTo>
                      <a:pt x="93" y="115"/>
                    </a:lnTo>
                    <a:lnTo>
                      <a:pt x="78" y="122"/>
                    </a:lnTo>
                    <a:lnTo>
                      <a:pt x="62" y="124"/>
                    </a:lnTo>
                    <a:lnTo>
                      <a:pt x="45" y="122"/>
                    </a:lnTo>
                    <a:lnTo>
                      <a:pt x="31" y="115"/>
                    </a:lnTo>
                    <a:lnTo>
                      <a:pt x="18" y="106"/>
                    </a:lnTo>
                    <a:lnTo>
                      <a:pt x="8" y="93"/>
                    </a:lnTo>
                    <a:lnTo>
                      <a:pt x="2" y="78"/>
                    </a:lnTo>
                    <a:lnTo>
                      <a:pt x="0" y="62"/>
                    </a:lnTo>
                    <a:lnTo>
                      <a:pt x="2" y="45"/>
                    </a:lnTo>
                    <a:lnTo>
                      <a:pt x="8" y="31"/>
                    </a:lnTo>
                    <a:lnTo>
                      <a:pt x="18" y="18"/>
                    </a:lnTo>
                    <a:lnTo>
                      <a:pt x="31" y="8"/>
                    </a:lnTo>
                    <a:lnTo>
                      <a:pt x="45" y="2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69" name="Freeform 27"/>
              <p:cNvSpPr>
                <a:spLocks noChangeArrowheads="1"/>
              </p:cNvSpPr>
              <p:nvPr/>
            </p:nvSpPr>
            <p:spPr bwMode="auto">
              <a:xfrm>
                <a:off x="880456" y="4264500"/>
                <a:ext cx="22239" cy="17464"/>
              </a:xfrm>
              <a:custGeom>
                <a:avLst/>
                <a:gdLst>
                  <a:gd name="T0" fmla="*/ 0 w 140"/>
                  <a:gd name="T1" fmla="*/ 0 h 140"/>
                  <a:gd name="T2" fmla="*/ 0 w 140"/>
                  <a:gd name="T3" fmla="*/ 0 h 140"/>
                  <a:gd name="T4" fmla="*/ 0 w 140"/>
                  <a:gd name="T5" fmla="*/ 0 h 140"/>
                  <a:gd name="T6" fmla="*/ 0 w 140"/>
                  <a:gd name="T7" fmla="*/ 0 h 140"/>
                  <a:gd name="T8" fmla="*/ 0 w 140"/>
                  <a:gd name="T9" fmla="*/ 0 h 140"/>
                  <a:gd name="T10" fmla="*/ 0 w 140"/>
                  <a:gd name="T11" fmla="*/ 0 h 140"/>
                  <a:gd name="T12" fmla="*/ 0 w 140"/>
                  <a:gd name="T13" fmla="*/ 0 h 140"/>
                  <a:gd name="T14" fmla="*/ 0 w 140"/>
                  <a:gd name="T15" fmla="*/ 0 h 140"/>
                  <a:gd name="T16" fmla="*/ 0 w 140"/>
                  <a:gd name="T17" fmla="*/ 0 h 140"/>
                  <a:gd name="T18" fmla="*/ 0 w 140"/>
                  <a:gd name="T19" fmla="*/ 0 h 140"/>
                  <a:gd name="T20" fmla="*/ 0 w 140"/>
                  <a:gd name="T21" fmla="*/ 0 h 140"/>
                  <a:gd name="T22" fmla="*/ 0 w 140"/>
                  <a:gd name="T23" fmla="*/ 0 h 140"/>
                  <a:gd name="T24" fmla="*/ 0 w 140"/>
                  <a:gd name="T25" fmla="*/ 0 h 140"/>
                  <a:gd name="T26" fmla="*/ 0 w 140"/>
                  <a:gd name="T27" fmla="*/ 0 h 140"/>
                  <a:gd name="T28" fmla="*/ 0 w 140"/>
                  <a:gd name="T29" fmla="*/ 0 h 140"/>
                  <a:gd name="T30" fmla="*/ 0 w 140"/>
                  <a:gd name="T31" fmla="*/ 0 h 140"/>
                  <a:gd name="T32" fmla="*/ 0 w 140"/>
                  <a:gd name="T33" fmla="*/ 0 h 140"/>
                  <a:gd name="T34" fmla="*/ 0 w 140"/>
                  <a:gd name="T35" fmla="*/ 0 h 140"/>
                  <a:gd name="T36" fmla="*/ 0 w 140"/>
                  <a:gd name="T37" fmla="*/ 0 h 140"/>
                  <a:gd name="T38" fmla="*/ 0 w 140"/>
                  <a:gd name="T39" fmla="*/ 0 h 140"/>
                  <a:gd name="T40" fmla="*/ 0 w 140"/>
                  <a:gd name="T41" fmla="*/ 0 h 140"/>
                  <a:gd name="T42" fmla="*/ 0 w 140"/>
                  <a:gd name="T43" fmla="*/ 0 h 140"/>
                  <a:gd name="T44" fmla="*/ 0 w 140"/>
                  <a:gd name="T45" fmla="*/ 0 h 140"/>
                  <a:gd name="T46" fmla="*/ 0 w 140"/>
                  <a:gd name="T47" fmla="*/ 0 h 140"/>
                  <a:gd name="T48" fmla="*/ 0 w 140"/>
                  <a:gd name="T49" fmla="*/ 0 h 140"/>
                  <a:gd name="T50" fmla="*/ 0 w 140"/>
                  <a:gd name="T51" fmla="*/ 0 h 140"/>
                  <a:gd name="T52" fmla="*/ 0 w 140"/>
                  <a:gd name="T53" fmla="*/ 0 h 140"/>
                  <a:gd name="T54" fmla="*/ 0 w 140"/>
                  <a:gd name="T55" fmla="*/ 0 h 140"/>
                  <a:gd name="T56" fmla="*/ 0 w 140"/>
                  <a:gd name="T57" fmla="*/ 0 h 140"/>
                  <a:gd name="T58" fmla="*/ 0 w 140"/>
                  <a:gd name="T59" fmla="*/ 0 h 140"/>
                  <a:gd name="T60" fmla="*/ 0 w 140"/>
                  <a:gd name="T61" fmla="*/ 0 h 140"/>
                  <a:gd name="T62" fmla="*/ 0 w 140"/>
                  <a:gd name="T63" fmla="*/ 0 h 140"/>
                  <a:gd name="T64" fmla="*/ 0 w 140"/>
                  <a:gd name="T65" fmla="*/ 0 h 140"/>
                  <a:gd name="T66" fmla="*/ 0 w 140"/>
                  <a:gd name="T67" fmla="*/ 0 h 140"/>
                  <a:gd name="T68" fmla="*/ 0 w 140"/>
                  <a:gd name="T69" fmla="*/ 0 h 140"/>
                  <a:gd name="T70" fmla="*/ 0 w 140"/>
                  <a:gd name="T71" fmla="*/ 0 h 140"/>
                  <a:gd name="T72" fmla="*/ 0 w 140"/>
                  <a:gd name="T73" fmla="*/ 0 h 140"/>
                  <a:gd name="T74" fmla="*/ 0 w 140"/>
                  <a:gd name="T75" fmla="*/ 0 h 140"/>
                  <a:gd name="T76" fmla="*/ 0 w 140"/>
                  <a:gd name="T77" fmla="*/ 0 h 140"/>
                  <a:gd name="T78" fmla="*/ 0 w 140"/>
                  <a:gd name="T79" fmla="*/ 0 h 140"/>
                  <a:gd name="T80" fmla="*/ 0 w 140"/>
                  <a:gd name="T81" fmla="*/ 0 h 140"/>
                  <a:gd name="T82" fmla="*/ 0 w 140"/>
                  <a:gd name="T83" fmla="*/ 0 h 140"/>
                  <a:gd name="T84" fmla="*/ 0 w 140"/>
                  <a:gd name="T85" fmla="*/ 0 h 140"/>
                  <a:gd name="T86" fmla="*/ 0 w 140"/>
                  <a:gd name="T87" fmla="*/ 0 h 140"/>
                  <a:gd name="T88" fmla="*/ 0 w 140"/>
                  <a:gd name="T89" fmla="*/ 0 h 140"/>
                  <a:gd name="T90" fmla="*/ 0 w 140"/>
                  <a:gd name="T91" fmla="*/ 0 h 14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40"/>
                  <a:gd name="T139" fmla="*/ 0 h 140"/>
                  <a:gd name="T140" fmla="*/ 140 w 140"/>
                  <a:gd name="T141" fmla="*/ 140 h 140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40" h="140">
                    <a:moveTo>
                      <a:pt x="70" y="16"/>
                    </a:moveTo>
                    <a:lnTo>
                      <a:pt x="53" y="19"/>
                    </a:lnTo>
                    <a:lnTo>
                      <a:pt x="38" y="26"/>
                    </a:lnTo>
                    <a:lnTo>
                      <a:pt x="26" y="38"/>
                    </a:lnTo>
                    <a:lnTo>
                      <a:pt x="19" y="53"/>
                    </a:lnTo>
                    <a:lnTo>
                      <a:pt x="16" y="70"/>
                    </a:lnTo>
                    <a:lnTo>
                      <a:pt x="19" y="87"/>
                    </a:lnTo>
                    <a:lnTo>
                      <a:pt x="26" y="102"/>
                    </a:lnTo>
                    <a:lnTo>
                      <a:pt x="38" y="113"/>
                    </a:lnTo>
                    <a:lnTo>
                      <a:pt x="53" y="121"/>
                    </a:lnTo>
                    <a:lnTo>
                      <a:pt x="70" y="124"/>
                    </a:lnTo>
                    <a:lnTo>
                      <a:pt x="87" y="121"/>
                    </a:lnTo>
                    <a:lnTo>
                      <a:pt x="102" y="113"/>
                    </a:lnTo>
                    <a:lnTo>
                      <a:pt x="114" y="102"/>
                    </a:lnTo>
                    <a:lnTo>
                      <a:pt x="121" y="87"/>
                    </a:lnTo>
                    <a:lnTo>
                      <a:pt x="124" y="70"/>
                    </a:lnTo>
                    <a:lnTo>
                      <a:pt x="121" y="53"/>
                    </a:lnTo>
                    <a:lnTo>
                      <a:pt x="114" y="38"/>
                    </a:lnTo>
                    <a:lnTo>
                      <a:pt x="102" y="26"/>
                    </a:lnTo>
                    <a:lnTo>
                      <a:pt x="87" y="19"/>
                    </a:lnTo>
                    <a:lnTo>
                      <a:pt x="70" y="16"/>
                    </a:lnTo>
                    <a:close/>
                    <a:moveTo>
                      <a:pt x="70" y="0"/>
                    </a:moveTo>
                    <a:lnTo>
                      <a:pt x="88" y="3"/>
                    </a:lnTo>
                    <a:lnTo>
                      <a:pt x="105" y="10"/>
                    </a:lnTo>
                    <a:lnTo>
                      <a:pt x="119" y="21"/>
                    </a:lnTo>
                    <a:lnTo>
                      <a:pt x="130" y="35"/>
                    </a:lnTo>
                    <a:lnTo>
                      <a:pt x="137" y="51"/>
                    </a:lnTo>
                    <a:lnTo>
                      <a:pt x="140" y="70"/>
                    </a:lnTo>
                    <a:lnTo>
                      <a:pt x="137" y="88"/>
                    </a:lnTo>
                    <a:lnTo>
                      <a:pt x="130" y="105"/>
                    </a:lnTo>
                    <a:lnTo>
                      <a:pt x="119" y="119"/>
                    </a:lnTo>
                    <a:lnTo>
                      <a:pt x="105" y="130"/>
                    </a:lnTo>
                    <a:lnTo>
                      <a:pt x="88" y="137"/>
                    </a:lnTo>
                    <a:lnTo>
                      <a:pt x="70" y="140"/>
                    </a:lnTo>
                    <a:lnTo>
                      <a:pt x="51" y="137"/>
                    </a:lnTo>
                    <a:lnTo>
                      <a:pt x="35" y="130"/>
                    </a:lnTo>
                    <a:lnTo>
                      <a:pt x="21" y="119"/>
                    </a:lnTo>
                    <a:lnTo>
                      <a:pt x="10" y="105"/>
                    </a:lnTo>
                    <a:lnTo>
                      <a:pt x="3" y="88"/>
                    </a:lnTo>
                    <a:lnTo>
                      <a:pt x="0" y="70"/>
                    </a:lnTo>
                    <a:lnTo>
                      <a:pt x="3" y="51"/>
                    </a:lnTo>
                    <a:lnTo>
                      <a:pt x="10" y="35"/>
                    </a:lnTo>
                    <a:lnTo>
                      <a:pt x="21" y="21"/>
                    </a:lnTo>
                    <a:lnTo>
                      <a:pt x="35" y="10"/>
                    </a:lnTo>
                    <a:lnTo>
                      <a:pt x="51" y="3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70" name="Freeform 28"/>
              <p:cNvSpPr>
                <a:spLocks noChangeArrowheads="1"/>
              </p:cNvSpPr>
              <p:nvPr/>
            </p:nvSpPr>
            <p:spPr bwMode="auto">
              <a:xfrm>
                <a:off x="983706" y="4227987"/>
                <a:ext cx="17474" cy="14287"/>
              </a:xfrm>
              <a:custGeom>
                <a:avLst/>
                <a:gdLst>
                  <a:gd name="T0" fmla="*/ 0 w 113"/>
                  <a:gd name="T1" fmla="*/ 0 h 112"/>
                  <a:gd name="T2" fmla="*/ 0 w 113"/>
                  <a:gd name="T3" fmla="*/ 0 h 112"/>
                  <a:gd name="T4" fmla="*/ 0 w 113"/>
                  <a:gd name="T5" fmla="*/ 0 h 112"/>
                  <a:gd name="T6" fmla="*/ 0 w 113"/>
                  <a:gd name="T7" fmla="*/ 0 h 112"/>
                  <a:gd name="T8" fmla="*/ 0 w 113"/>
                  <a:gd name="T9" fmla="*/ 0 h 112"/>
                  <a:gd name="T10" fmla="*/ 0 w 113"/>
                  <a:gd name="T11" fmla="*/ 0 h 112"/>
                  <a:gd name="T12" fmla="*/ 0 w 113"/>
                  <a:gd name="T13" fmla="*/ 0 h 112"/>
                  <a:gd name="T14" fmla="*/ 0 w 113"/>
                  <a:gd name="T15" fmla="*/ 0 h 112"/>
                  <a:gd name="T16" fmla="*/ 0 w 113"/>
                  <a:gd name="T17" fmla="*/ 0 h 112"/>
                  <a:gd name="T18" fmla="*/ 0 w 113"/>
                  <a:gd name="T19" fmla="*/ 0 h 112"/>
                  <a:gd name="T20" fmla="*/ 0 w 113"/>
                  <a:gd name="T21" fmla="*/ 0 h 112"/>
                  <a:gd name="T22" fmla="*/ 0 w 113"/>
                  <a:gd name="T23" fmla="*/ 0 h 112"/>
                  <a:gd name="T24" fmla="*/ 0 w 113"/>
                  <a:gd name="T25" fmla="*/ 0 h 112"/>
                  <a:gd name="T26" fmla="*/ 0 w 113"/>
                  <a:gd name="T27" fmla="*/ 0 h 112"/>
                  <a:gd name="T28" fmla="*/ 0 w 113"/>
                  <a:gd name="T29" fmla="*/ 0 h 112"/>
                  <a:gd name="T30" fmla="*/ 0 w 113"/>
                  <a:gd name="T31" fmla="*/ 0 h 112"/>
                  <a:gd name="T32" fmla="*/ 0 w 113"/>
                  <a:gd name="T33" fmla="*/ 0 h 112"/>
                  <a:gd name="T34" fmla="*/ 0 w 113"/>
                  <a:gd name="T35" fmla="*/ 0 h 112"/>
                  <a:gd name="T36" fmla="*/ 0 w 113"/>
                  <a:gd name="T37" fmla="*/ 0 h 112"/>
                  <a:gd name="T38" fmla="*/ 0 w 113"/>
                  <a:gd name="T39" fmla="*/ 0 h 112"/>
                  <a:gd name="T40" fmla="*/ 0 w 113"/>
                  <a:gd name="T41" fmla="*/ 0 h 112"/>
                  <a:gd name="T42" fmla="*/ 0 w 113"/>
                  <a:gd name="T43" fmla="*/ 0 h 112"/>
                  <a:gd name="T44" fmla="*/ 0 w 113"/>
                  <a:gd name="T45" fmla="*/ 0 h 112"/>
                  <a:gd name="T46" fmla="*/ 0 w 113"/>
                  <a:gd name="T47" fmla="*/ 0 h 112"/>
                  <a:gd name="T48" fmla="*/ 0 w 113"/>
                  <a:gd name="T49" fmla="*/ 0 h 11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3"/>
                  <a:gd name="T76" fmla="*/ 0 h 112"/>
                  <a:gd name="T77" fmla="*/ 113 w 113"/>
                  <a:gd name="T78" fmla="*/ 112 h 11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3" h="112">
                    <a:moveTo>
                      <a:pt x="56" y="0"/>
                    </a:moveTo>
                    <a:lnTo>
                      <a:pt x="71" y="1"/>
                    </a:lnTo>
                    <a:lnTo>
                      <a:pt x="85" y="7"/>
                    </a:lnTo>
                    <a:lnTo>
                      <a:pt x="96" y="16"/>
                    </a:lnTo>
                    <a:lnTo>
                      <a:pt x="106" y="28"/>
                    </a:lnTo>
                    <a:lnTo>
                      <a:pt x="111" y="42"/>
                    </a:lnTo>
                    <a:lnTo>
                      <a:pt x="113" y="56"/>
                    </a:lnTo>
                    <a:lnTo>
                      <a:pt x="111" y="70"/>
                    </a:lnTo>
                    <a:lnTo>
                      <a:pt x="106" y="84"/>
                    </a:lnTo>
                    <a:lnTo>
                      <a:pt x="97" y="95"/>
                    </a:lnTo>
                    <a:lnTo>
                      <a:pt x="85" y="104"/>
                    </a:lnTo>
                    <a:lnTo>
                      <a:pt x="71" y="110"/>
                    </a:lnTo>
                    <a:lnTo>
                      <a:pt x="56" y="112"/>
                    </a:lnTo>
                    <a:lnTo>
                      <a:pt x="41" y="110"/>
                    </a:lnTo>
                    <a:lnTo>
                      <a:pt x="28" y="105"/>
                    </a:lnTo>
                    <a:lnTo>
                      <a:pt x="16" y="96"/>
                    </a:lnTo>
                    <a:lnTo>
                      <a:pt x="7" y="84"/>
                    </a:lnTo>
                    <a:lnTo>
                      <a:pt x="1" y="70"/>
                    </a:lnTo>
                    <a:lnTo>
                      <a:pt x="0" y="56"/>
                    </a:lnTo>
                    <a:lnTo>
                      <a:pt x="2" y="41"/>
                    </a:lnTo>
                    <a:lnTo>
                      <a:pt x="7" y="28"/>
                    </a:lnTo>
                    <a:lnTo>
                      <a:pt x="16" y="16"/>
                    </a:lnTo>
                    <a:lnTo>
                      <a:pt x="28" y="7"/>
                    </a:lnTo>
                    <a:lnTo>
                      <a:pt x="42" y="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71" name="Freeform 29"/>
              <p:cNvSpPr>
                <a:spLocks noChangeArrowheads="1"/>
              </p:cNvSpPr>
              <p:nvPr/>
            </p:nvSpPr>
            <p:spPr bwMode="auto">
              <a:xfrm>
                <a:off x="1058364" y="4169247"/>
                <a:ext cx="17473" cy="14288"/>
              </a:xfrm>
              <a:custGeom>
                <a:avLst/>
                <a:gdLst>
                  <a:gd name="T0" fmla="*/ 0 w 114"/>
                  <a:gd name="T1" fmla="*/ 0 h 112"/>
                  <a:gd name="T2" fmla="*/ 0 w 114"/>
                  <a:gd name="T3" fmla="*/ 0 h 112"/>
                  <a:gd name="T4" fmla="*/ 0 w 114"/>
                  <a:gd name="T5" fmla="*/ 0 h 112"/>
                  <a:gd name="T6" fmla="*/ 0 w 114"/>
                  <a:gd name="T7" fmla="*/ 0 h 112"/>
                  <a:gd name="T8" fmla="*/ 0 w 114"/>
                  <a:gd name="T9" fmla="*/ 0 h 112"/>
                  <a:gd name="T10" fmla="*/ 0 w 114"/>
                  <a:gd name="T11" fmla="*/ 0 h 112"/>
                  <a:gd name="T12" fmla="*/ 0 w 114"/>
                  <a:gd name="T13" fmla="*/ 0 h 112"/>
                  <a:gd name="T14" fmla="*/ 0 w 114"/>
                  <a:gd name="T15" fmla="*/ 0 h 112"/>
                  <a:gd name="T16" fmla="*/ 0 w 114"/>
                  <a:gd name="T17" fmla="*/ 0 h 112"/>
                  <a:gd name="T18" fmla="*/ 0 w 114"/>
                  <a:gd name="T19" fmla="*/ 0 h 112"/>
                  <a:gd name="T20" fmla="*/ 0 w 114"/>
                  <a:gd name="T21" fmla="*/ 0 h 112"/>
                  <a:gd name="T22" fmla="*/ 0 w 114"/>
                  <a:gd name="T23" fmla="*/ 0 h 112"/>
                  <a:gd name="T24" fmla="*/ 0 w 114"/>
                  <a:gd name="T25" fmla="*/ 0 h 112"/>
                  <a:gd name="T26" fmla="*/ 0 w 114"/>
                  <a:gd name="T27" fmla="*/ 0 h 112"/>
                  <a:gd name="T28" fmla="*/ 0 w 114"/>
                  <a:gd name="T29" fmla="*/ 0 h 112"/>
                  <a:gd name="T30" fmla="*/ 0 w 114"/>
                  <a:gd name="T31" fmla="*/ 0 h 112"/>
                  <a:gd name="T32" fmla="*/ 0 w 114"/>
                  <a:gd name="T33" fmla="*/ 0 h 112"/>
                  <a:gd name="T34" fmla="*/ 0 w 114"/>
                  <a:gd name="T35" fmla="*/ 0 h 112"/>
                  <a:gd name="T36" fmla="*/ 0 w 114"/>
                  <a:gd name="T37" fmla="*/ 0 h 112"/>
                  <a:gd name="T38" fmla="*/ 0 w 114"/>
                  <a:gd name="T39" fmla="*/ 0 h 112"/>
                  <a:gd name="T40" fmla="*/ 0 w 114"/>
                  <a:gd name="T41" fmla="*/ 0 h 112"/>
                  <a:gd name="T42" fmla="*/ 0 w 114"/>
                  <a:gd name="T43" fmla="*/ 0 h 112"/>
                  <a:gd name="T44" fmla="*/ 0 w 114"/>
                  <a:gd name="T45" fmla="*/ 0 h 112"/>
                  <a:gd name="T46" fmla="*/ 0 w 114"/>
                  <a:gd name="T47" fmla="*/ 0 h 112"/>
                  <a:gd name="T48" fmla="*/ 0 w 114"/>
                  <a:gd name="T49" fmla="*/ 0 h 11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4"/>
                  <a:gd name="T76" fmla="*/ 0 h 112"/>
                  <a:gd name="T77" fmla="*/ 114 w 114"/>
                  <a:gd name="T78" fmla="*/ 112 h 11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4" h="112">
                    <a:moveTo>
                      <a:pt x="57" y="0"/>
                    </a:moveTo>
                    <a:lnTo>
                      <a:pt x="72" y="2"/>
                    </a:lnTo>
                    <a:lnTo>
                      <a:pt x="86" y="8"/>
                    </a:lnTo>
                    <a:lnTo>
                      <a:pt x="98" y="17"/>
                    </a:lnTo>
                    <a:lnTo>
                      <a:pt x="106" y="28"/>
                    </a:lnTo>
                    <a:lnTo>
                      <a:pt x="112" y="42"/>
                    </a:lnTo>
                    <a:lnTo>
                      <a:pt x="114" y="56"/>
                    </a:lnTo>
                    <a:lnTo>
                      <a:pt x="112" y="70"/>
                    </a:lnTo>
                    <a:lnTo>
                      <a:pt x="106" y="84"/>
                    </a:lnTo>
                    <a:lnTo>
                      <a:pt x="97" y="96"/>
                    </a:lnTo>
                    <a:lnTo>
                      <a:pt x="85" y="105"/>
                    </a:lnTo>
                    <a:lnTo>
                      <a:pt x="72" y="111"/>
                    </a:lnTo>
                    <a:lnTo>
                      <a:pt x="58" y="112"/>
                    </a:lnTo>
                    <a:lnTo>
                      <a:pt x="43" y="111"/>
                    </a:lnTo>
                    <a:lnTo>
                      <a:pt x="28" y="105"/>
                    </a:lnTo>
                    <a:lnTo>
                      <a:pt x="16" y="96"/>
                    </a:lnTo>
                    <a:lnTo>
                      <a:pt x="8" y="84"/>
                    </a:lnTo>
                    <a:lnTo>
                      <a:pt x="2" y="71"/>
                    </a:lnTo>
                    <a:lnTo>
                      <a:pt x="0" y="57"/>
                    </a:lnTo>
                    <a:lnTo>
                      <a:pt x="2" y="42"/>
                    </a:lnTo>
                    <a:lnTo>
                      <a:pt x="8" y="28"/>
                    </a:lnTo>
                    <a:lnTo>
                      <a:pt x="17" y="16"/>
                    </a:lnTo>
                    <a:lnTo>
                      <a:pt x="29" y="7"/>
                    </a:lnTo>
                    <a:lnTo>
                      <a:pt x="43" y="2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72" name="Freeform 30"/>
              <p:cNvSpPr>
                <a:spLocks noChangeArrowheads="1"/>
              </p:cNvSpPr>
              <p:nvPr/>
            </p:nvSpPr>
            <p:spPr bwMode="auto">
              <a:xfrm>
                <a:off x="1106019" y="4088283"/>
                <a:ext cx="17473" cy="15875"/>
              </a:xfrm>
              <a:custGeom>
                <a:avLst/>
                <a:gdLst>
                  <a:gd name="T0" fmla="*/ 0 w 123"/>
                  <a:gd name="T1" fmla="*/ 0 h 124"/>
                  <a:gd name="T2" fmla="*/ 0 w 123"/>
                  <a:gd name="T3" fmla="*/ 0 h 124"/>
                  <a:gd name="T4" fmla="*/ 0 w 123"/>
                  <a:gd name="T5" fmla="*/ 0 h 124"/>
                  <a:gd name="T6" fmla="*/ 0 w 123"/>
                  <a:gd name="T7" fmla="*/ 0 h 124"/>
                  <a:gd name="T8" fmla="*/ 0 w 123"/>
                  <a:gd name="T9" fmla="*/ 0 h 124"/>
                  <a:gd name="T10" fmla="*/ 0 w 123"/>
                  <a:gd name="T11" fmla="*/ 0 h 124"/>
                  <a:gd name="T12" fmla="*/ 0 w 123"/>
                  <a:gd name="T13" fmla="*/ 0 h 124"/>
                  <a:gd name="T14" fmla="*/ 0 w 123"/>
                  <a:gd name="T15" fmla="*/ 0 h 124"/>
                  <a:gd name="T16" fmla="*/ 0 w 123"/>
                  <a:gd name="T17" fmla="*/ 0 h 124"/>
                  <a:gd name="T18" fmla="*/ 0 w 123"/>
                  <a:gd name="T19" fmla="*/ 0 h 124"/>
                  <a:gd name="T20" fmla="*/ 0 w 123"/>
                  <a:gd name="T21" fmla="*/ 0 h 124"/>
                  <a:gd name="T22" fmla="*/ 0 w 123"/>
                  <a:gd name="T23" fmla="*/ 0 h 124"/>
                  <a:gd name="T24" fmla="*/ 0 w 123"/>
                  <a:gd name="T25" fmla="*/ 0 h 124"/>
                  <a:gd name="T26" fmla="*/ 0 w 123"/>
                  <a:gd name="T27" fmla="*/ 0 h 124"/>
                  <a:gd name="T28" fmla="*/ 0 w 123"/>
                  <a:gd name="T29" fmla="*/ 0 h 124"/>
                  <a:gd name="T30" fmla="*/ 0 w 123"/>
                  <a:gd name="T31" fmla="*/ 0 h 124"/>
                  <a:gd name="T32" fmla="*/ 0 w 123"/>
                  <a:gd name="T33" fmla="*/ 0 h 124"/>
                  <a:gd name="T34" fmla="*/ 0 w 123"/>
                  <a:gd name="T35" fmla="*/ 0 h 124"/>
                  <a:gd name="T36" fmla="*/ 0 w 123"/>
                  <a:gd name="T37" fmla="*/ 0 h 124"/>
                  <a:gd name="T38" fmla="*/ 0 w 123"/>
                  <a:gd name="T39" fmla="*/ 0 h 124"/>
                  <a:gd name="T40" fmla="*/ 0 w 123"/>
                  <a:gd name="T41" fmla="*/ 0 h 124"/>
                  <a:gd name="T42" fmla="*/ 0 w 123"/>
                  <a:gd name="T43" fmla="*/ 0 h 124"/>
                  <a:gd name="T44" fmla="*/ 0 w 123"/>
                  <a:gd name="T45" fmla="*/ 0 h 124"/>
                  <a:gd name="T46" fmla="*/ 0 w 123"/>
                  <a:gd name="T47" fmla="*/ 0 h 124"/>
                  <a:gd name="T48" fmla="*/ 0 w 123"/>
                  <a:gd name="T49" fmla="*/ 0 h 12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23"/>
                  <a:gd name="T76" fmla="*/ 0 h 124"/>
                  <a:gd name="T77" fmla="*/ 123 w 123"/>
                  <a:gd name="T78" fmla="*/ 124 h 124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23" h="124">
                    <a:moveTo>
                      <a:pt x="61" y="0"/>
                    </a:moveTo>
                    <a:lnTo>
                      <a:pt x="78" y="3"/>
                    </a:lnTo>
                    <a:lnTo>
                      <a:pt x="93" y="9"/>
                    </a:lnTo>
                    <a:lnTo>
                      <a:pt x="105" y="19"/>
                    </a:lnTo>
                    <a:lnTo>
                      <a:pt x="115" y="31"/>
                    </a:lnTo>
                    <a:lnTo>
                      <a:pt x="121" y="46"/>
                    </a:lnTo>
                    <a:lnTo>
                      <a:pt x="123" y="62"/>
                    </a:lnTo>
                    <a:lnTo>
                      <a:pt x="121" y="79"/>
                    </a:lnTo>
                    <a:lnTo>
                      <a:pt x="115" y="94"/>
                    </a:lnTo>
                    <a:lnTo>
                      <a:pt x="105" y="106"/>
                    </a:lnTo>
                    <a:lnTo>
                      <a:pt x="93" y="116"/>
                    </a:lnTo>
                    <a:lnTo>
                      <a:pt x="78" y="122"/>
                    </a:lnTo>
                    <a:lnTo>
                      <a:pt x="61" y="124"/>
                    </a:lnTo>
                    <a:lnTo>
                      <a:pt x="45" y="122"/>
                    </a:lnTo>
                    <a:lnTo>
                      <a:pt x="30" y="116"/>
                    </a:lnTo>
                    <a:lnTo>
                      <a:pt x="18" y="106"/>
                    </a:lnTo>
                    <a:lnTo>
                      <a:pt x="8" y="93"/>
                    </a:lnTo>
                    <a:lnTo>
                      <a:pt x="2" y="79"/>
                    </a:lnTo>
                    <a:lnTo>
                      <a:pt x="0" y="62"/>
                    </a:lnTo>
                    <a:lnTo>
                      <a:pt x="2" y="46"/>
                    </a:lnTo>
                    <a:lnTo>
                      <a:pt x="8" y="31"/>
                    </a:lnTo>
                    <a:lnTo>
                      <a:pt x="18" y="19"/>
                    </a:lnTo>
                    <a:lnTo>
                      <a:pt x="30" y="9"/>
                    </a:lnTo>
                    <a:lnTo>
                      <a:pt x="45" y="3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73" name="Freeform 31"/>
              <p:cNvSpPr>
                <a:spLocks noChangeArrowheads="1"/>
              </p:cNvSpPr>
              <p:nvPr/>
            </p:nvSpPr>
            <p:spPr bwMode="auto">
              <a:xfrm>
                <a:off x="1104430" y="4086695"/>
                <a:ext cx="20651" cy="17464"/>
              </a:xfrm>
              <a:custGeom>
                <a:avLst/>
                <a:gdLst>
                  <a:gd name="T0" fmla="*/ 0 w 139"/>
                  <a:gd name="T1" fmla="*/ 0 h 139"/>
                  <a:gd name="T2" fmla="*/ 0 w 139"/>
                  <a:gd name="T3" fmla="*/ 0 h 139"/>
                  <a:gd name="T4" fmla="*/ 0 w 139"/>
                  <a:gd name="T5" fmla="*/ 0 h 139"/>
                  <a:gd name="T6" fmla="*/ 0 w 139"/>
                  <a:gd name="T7" fmla="*/ 0 h 139"/>
                  <a:gd name="T8" fmla="*/ 0 w 139"/>
                  <a:gd name="T9" fmla="*/ 0 h 139"/>
                  <a:gd name="T10" fmla="*/ 0 w 139"/>
                  <a:gd name="T11" fmla="*/ 0 h 139"/>
                  <a:gd name="T12" fmla="*/ 0 w 139"/>
                  <a:gd name="T13" fmla="*/ 0 h 139"/>
                  <a:gd name="T14" fmla="*/ 0 w 139"/>
                  <a:gd name="T15" fmla="*/ 0 h 139"/>
                  <a:gd name="T16" fmla="*/ 0 w 139"/>
                  <a:gd name="T17" fmla="*/ 0 h 139"/>
                  <a:gd name="T18" fmla="*/ 0 w 139"/>
                  <a:gd name="T19" fmla="*/ 0 h 139"/>
                  <a:gd name="T20" fmla="*/ 0 w 139"/>
                  <a:gd name="T21" fmla="*/ 0 h 139"/>
                  <a:gd name="T22" fmla="*/ 0 w 139"/>
                  <a:gd name="T23" fmla="*/ 0 h 139"/>
                  <a:gd name="T24" fmla="*/ 0 w 139"/>
                  <a:gd name="T25" fmla="*/ 0 h 139"/>
                  <a:gd name="T26" fmla="*/ 0 w 139"/>
                  <a:gd name="T27" fmla="*/ 0 h 139"/>
                  <a:gd name="T28" fmla="*/ 0 w 139"/>
                  <a:gd name="T29" fmla="*/ 0 h 139"/>
                  <a:gd name="T30" fmla="*/ 0 w 139"/>
                  <a:gd name="T31" fmla="*/ 0 h 139"/>
                  <a:gd name="T32" fmla="*/ 0 w 139"/>
                  <a:gd name="T33" fmla="*/ 0 h 139"/>
                  <a:gd name="T34" fmla="*/ 0 w 139"/>
                  <a:gd name="T35" fmla="*/ 0 h 139"/>
                  <a:gd name="T36" fmla="*/ 0 w 139"/>
                  <a:gd name="T37" fmla="*/ 0 h 139"/>
                  <a:gd name="T38" fmla="*/ 0 w 139"/>
                  <a:gd name="T39" fmla="*/ 0 h 139"/>
                  <a:gd name="T40" fmla="*/ 0 w 139"/>
                  <a:gd name="T41" fmla="*/ 0 h 139"/>
                  <a:gd name="T42" fmla="*/ 0 w 139"/>
                  <a:gd name="T43" fmla="*/ 0 h 139"/>
                  <a:gd name="T44" fmla="*/ 0 w 139"/>
                  <a:gd name="T45" fmla="*/ 0 h 139"/>
                  <a:gd name="T46" fmla="*/ 0 w 139"/>
                  <a:gd name="T47" fmla="*/ 0 h 139"/>
                  <a:gd name="T48" fmla="*/ 0 w 139"/>
                  <a:gd name="T49" fmla="*/ 0 h 139"/>
                  <a:gd name="T50" fmla="*/ 0 w 139"/>
                  <a:gd name="T51" fmla="*/ 0 h 139"/>
                  <a:gd name="T52" fmla="*/ 0 w 139"/>
                  <a:gd name="T53" fmla="*/ 0 h 139"/>
                  <a:gd name="T54" fmla="*/ 0 w 139"/>
                  <a:gd name="T55" fmla="*/ 0 h 139"/>
                  <a:gd name="T56" fmla="*/ 0 w 139"/>
                  <a:gd name="T57" fmla="*/ 0 h 139"/>
                  <a:gd name="T58" fmla="*/ 0 w 139"/>
                  <a:gd name="T59" fmla="*/ 0 h 139"/>
                  <a:gd name="T60" fmla="*/ 0 w 139"/>
                  <a:gd name="T61" fmla="*/ 0 h 139"/>
                  <a:gd name="T62" fmla="*/ 0 w 139"/>
                  <a:gd name="T63" fmla="*/ 0 h 139"/>
                  <a:gd name="T64" fmla="*/ 0 w 139"/>
                  <a:gd name="T65" fmla="*/ 0 h 139"/>
                  <a:gd name="T66" fmla="*/ 0 w 139"/>
                  <a:gd name="T67" fmla="*/ 0 h 139"/>
                  <a:gd name="T68" fmla="*/ 0 w 139"/>
                  <a:gd name="T69" fmla="*/ 0 h 139"/>
                  <a:gd name="T70" fmla="*/ 0 w 139"/>
                  <a:gd name="T71" fmla="*/ 0 h 139"/>
                  <a:gd name="T72" fmla="*/ 0 w 139"/>
                  <a:gd name="T73" fmla="*/ 0 h 139"/>
                  <a:gd name="T74" fmla="*/ 0 w 139"/>
                  <a:gd name="T75" fmla="*/ 0 h 139"/>
                  <a:gd name="T76" fmla="*/ 0 w 139"/>
                  <a:gd name="T77" fmla="*/ 0 h 139"/>
                  <a:gd name="T78" fmla="*/ 0 w 139"/>
                  <a:gd name="T79" fmla="*/ 0 h 139"/>
                  <a:gd name="T80" fmla="*/ 0 w 139"/>
                  <a:gd name="T81" fmla="*/ 0 h 139"/>
                  <a:gd name="T82" fmla="*/ 0 w 139"/>
                  <a:gd name="T83" fmla="*/ 0 h 139"/>
                  <a:gd name="T84" fmla="*/ 0 w 139"/>
                  <a:gd name="T85" fmla="*/ 0 h 139"/>
                  <a:gd name="T86" fmla="*/ 0 w 139"/>
                  <a:gd name="T87" fmla="*/ 0 h 139"/>
                  <a:gd name="T88" fmla="*/ 0 w 139"/>
                  <a:gd name="T89" fmla="*/ 0 h 139"/>
                  <a:gd name="T90" fmla="*/ 0 w 139"/>
                  <a:gd name="T91" fmla="*/ 0 h 139"/>
                  <a:gd name="T92" fmla="*/ 0 w 139"/>
                  <a:gd name="T93" fmla="*/ 0 h 13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39"/>
                  <a:gd name="T142" fmla="*/ 0 h 139"/>
                  <a:gd name="T143" fmla="*/ 139 w 139"/>
                  <a:gd name="T144" fmla="*/ 139 h 13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39" h="139">
                    <a:moveTo>
                      <a:pt x="70" y="15"/>
                    </a:moveTo>
                    <a:lnTo>
                      <a:pt x="55" y="17"/>
                    </a:lnTo>
                    <a:lnTo>
                      <a:pt x="42" y="22"/>
                    </a:lnTo>
                    <a:lnTo>
                      <a:pt x="31" y="31"/>
                    </a:lnTo>
                    <a:lnTo>
                      <a:pt x="23" y="42"/>
                    </a:lnTo>
                    <a:lnTo>
                      <a:pt x="17" y="55"/>
                    </a:lnTo>
                    <a:lnTo>
                      <a:pt x="15" y="69"/>
                    </a:lnTo>
                    <a:lnTo>
                      <a:pt x="18" y="86"/>
                    </a:lnTo>
                    <a:lnTo>
                      <a:pt x="26" y="101"/>
                    </a:lnTo>
                    <a:lnTo>
                      <a:pt x="38" y="113"/>
                    </a:lnTo>
                    <a:lnTo>
                      <a:pt x="52" y="121"/>
                    </a:lnTo>
                    <a:lnTo>
                      <a:pt x="69" y="123"/>
                    </a:lnTo>
                    <a:lnTo>
                      <a:pt x="86" y="121"/>
                    </a:lnTo>
                    <a:lnTo>
                      <a:pt x="101" y="113"/>
                    </a:lnTo>
                    <a:lnTo>
                      <a:pt x="113" y="101"/>
                    </a:lnTo>
                    <a:lnTo>
                      <a:pt x="121" y="86"/>
                    </a:lnTo>
                    <a:lnTo>
                      <a:pt x="124" y="69"/>
                    </a:lnTo>
                    <a:lnTo>
                      <a:pt x="121" y="52"/>
                    </a:lnTo>
                    <a:lnTo>
                      <a:pt x="113" y="37"/>
                    </a:lnTo>
                    <a:lnTo>
                      <a:pt x="102" y="26"/>
                    </a:lnTo>
                    <a:lnTo>
                      <a:pt x="87" y="18"/>
                    </a:lnTo>
                    <a:lnTo>
                      <a:pt x="70" y="15"/>
                    </a:lnTo>
                    <a:close/>
                    <a:moveTo>
                      <a:pt x="69" y="0"/>
                    </a:moveTo>
                    <a:lnTo>
                      <a:pt x="88" y="2"/>
                    </a:lnTo>
                    <a:lnTo>
                      <a:pt x="105" y="9"/>
                    </a:lnTo>
                    <a:lnTo>
                      <a:pt x="119" y="20"/>
                    </a:lnTo>
                    <a:lnTo>
                      <a:pt x="130" y="34"/>
                    </a:lnTo>
                    <a:lnTo>
                      <a:pt x="137" y="51"/>
                    </a:lnTo>
                    <a:lnTo>
                      <a:pt x="139" y="69"/>
                    </a:lnTo>
                    <a:lnTo>
                      <a:pt x="137" y="88"/>
                    </a:lnTo>
                    <a:lnTo>
                      <a:pt x="130" y="104"/>
                    </a:lnTo>
                    <a:lnTo>
                      <a:pt x="119" y="118"/>
                    </a:lnTo>
                    <a:lnTo>
                      <a:pt x="105" y="129"/>
                    </a:lnTo>
                    <a:lnTo>
                      <a:pt x="88" y="136"/>
                    </a:lnTo>
                    <a:lnTo>
                      <a:pt x="69" y="139"/>
                    </a:lnTo>
                    <a:lnTo>
                      <a:pt x="51" y="136"/>
                    </a:lnTo>
                    <a:lnTo>
                      <a:pt x="34" y="129"/>
                    </a:lnTo>
                    <a:lnTo>
                      <a:pt x="20" y="118"/>
                    </a:lnTo>
                    <a:lnTo>
                      <a:pt x="9" y="104"/>
                    </a:lnTo>
                    <a:lnTo>
                      <a:pt x="2" y="88"/>
                    </a:lnTo>
                    <a:lnTo>
                      <a:pt x="0" y="69"/>
                    </a:lnTo>
                    <a:lnTo>
                      <a:pt x="2" y="51"/>
                    </a:lnTo>
                    <a:lnTo>
                      <a:pt x="9" y="34"/>
                    </a:lnTo>
                    <a:lnTo>
                      <a:pt x="20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74" name="Freeform 32"/>
              <p:cNvSpPr>
                <a:spLocks noChangeArrowheads="1"/>
              </p:cNvSpPr>
              <p:nvPr/>
            </p:nvSpPr>
            <p:spPr bwMode="auto">
              <a:xfrm>
                <a:off x="1058364" y="4008906"/>
                <a:ext cx="17473" cy="14287"/>
              </a:xfrm>
              <a:custGeom>
                <a:avLst/>
                <a:gdLst>
                  <a:gd name="T0" fmla="*/ 0 w 114"/>
                  <a:gd name="T1" fmla="*/ 0 h 112"/>
                  <a:gd name="T2" fmla="*/ 0 w 114"/>
                  <a:gd name="T3" fmla="*/ 0 h 112"/>
                  <a:gd name="T4" fmla="*/ 0 w 114"/>
                  <a:gd name="T5" fmla="*/ 0 h 112"/>
                  <a:gd name="T6" fmla="*/ 0 w 114"/>
                  <a:gd name="T7" fmla="*/ 0 h 112"/>
                  <a:gd name="T8" fmla="*/ 0 w 114"/>
                  <a:gd name="T9" fmla="*/ 0 h 112"/>
                  <a:gd name="T10" fmla="*/ 0 w 114"/>
                  <a:gd name="T11" fmla="*/ 0 h 112"/>
                  <a:gd name="T12" fmla="*/ 0 w 114"/>
                  <a:gd name="T13" fmla="*/ 0 h 112"/>
                  <a:gd name="T14" fmla="*/ 0 w 114"/>
                  <a:gd name="T15" fmla="*/ 0 h 112"/>
                  <a:gd name="T16" fmla="*/ 0 w 114"/>
                  <a:gd name="T17" fmla="*/ 0 h 112"/>
                  <a:gd name="T18" fmla="*/ 0 w 114"/>
                  <a:gd name="T19" fmla="*/ 0 h 112"/>
                  <a:gd name="T20" fmla="*/ 0 w 114"/>
                  <a:gd name="T21" fmla="*/ 0 h 112"/>
                  <a:gd name="T22" fmla="*/ 0 w 114"/>
                  <a:gd name="T23" fmla="*/ 0 h 112"/>
                  <a:gd name="T24" fmla="*/ 0 w 114"/>
                  <a:gd name="T25" fmla="*/ 0 h 112"/>
                  <a:gd name="T26" fmla="*/ 0 w 114"/>
                  <a:gd name="T27" fmla="*/ 0 h 112"/>
                  <a:gd name="T28" fmla="*/ 0 w 114"/>
                  <a:gd name="T29" fmla="*/ 0 h 112"/>
                  <a:gd name="T30" fmla="*/ 0 w 114"/>
                  <a:gd name="T31" fmla="*/ 0 h 112"/>
                  <a:gd name="T32" fmla="*/ 0 w 114"/>
                  <a:gd name="T33" fmla="*/ 0 h 112"/>
                  <a:gd name="T34" fmla="*/ 0 w 114"/>
                  <a:gd name="T35" fmla="*/ 0 h 112"/>
                  <a:gd name="T36" fmla="*/ 0 w 114"/>
                  <a:gd name="T37" fmla="*/ 0 h 112"/>
                  <a:gd name="T38" fmla="*/ 0 w 114"/>
                  <a:gd name="T39" fmla="*/ 0 h 112"/>
                  <a:gd name="T40" fmla="*/ 0 w 114"/>
                  <a:gd name="T41" fmla="*/ 0 h 112"/>
                  <a:gd name="T42" fmla="*/ 0 w 114"/>
                  <a:gd name="T43" fmla="*/ 0 h 112"/>
                  <a:gd name="T44" fmla="*/ 0 w 114"/>
                  <a:gd name="T45" fmla="*/ 0 h 112"/>
                  <a:gd name="T46" fmla="*/ 0 w 114"/>
                  <a:gd name="T47" fmla="*/ 0 h 112"/>
                  <a:gd name="T48" fmla="*/ 0 w 114"/>
                  <a:gd name="T49" fmla="*/ 0 h 11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4"/>
                  <a:gd name="T76" fmla="*/ 0 h 112"/>
                  <a:gd name="T77" fmla="*/ 114 w 114"/>
                  <a:gd name="T78" fmla="*/ 112 h 11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4" h="112">
                    <a:moveTo>
                      <a:pt x="58" y="0"/>
                    </a:moveTo>
                    <a:lnTo>
                      <a:pt x="72" y="2"/>
                    </a:lnTo>
                    <a:lnTo>
                      <a:pt x="85" y="7"/>
                    </a:lnTo>
                    <a:lnTo>
                      <a:pt x="97" y="16"/>
                    </a:lnTo>
                    <a:lnTo>
                      <a:pt x="106" y="28"/>
                    </a:lnTo>
                    <a:lnTo>
                      <a:pt x="112" y="42"/>
                    </a:lnTo>
                    <a:lnTo>
                      <a:pt x="114" y="57"/>
                    </a:lnTo>
                    <a:lnTo>
                      <a:pt x="112" y="71"/>
                    </a:lnTo>
                    <a:lnTo>
                      <a:pt x="106" y="84"/>
                    </a:lnTo>
                    <a:lnTo>
                      <a:pt x="98" y="96"/>
                    </a:lnTo>
                    <a:lnTo>
                      <a:pt x="86" y="105"/>
                    </a:lnTo>
                    <a:lnTo>
                      <a:pt x="72" y="111"/>
                    </a:lnTo>
                    <a:lnTo>
                      <a:pt x="57" y="112"/>
                    </a:lnTo>
                    <a:lnTo>
                      <a:pt x="43" y="111"/>
                    </a:lnTo>
                    <a:lnTo>
                      <a:pt x="29" y="105"/>
                    </a:lnTo>
                    <a:lnTo>
                      <a:pt x="17" y="96"/>
                    </a:lnTo>
                    <a:lnTo>
                      <a:pt x="8" y="84"/>
                    </a:lnTo>
                    <a:lnTo>
                      <a:pt x="2" y="70"/>
                    </a:lnTo>
                    <a:lnTo>
                      <a:pt x="0" y="56"/>
                    </a:lnTo>
                    <a:lnTo>
                      <a:pt x="2" y="42"/>
                    </a:lnTo>
                    <a:lnTo>
                      <a:pt x="8" y="28"/>
                    </a:lnTo>
                    <a:lnTo>
                      <a:pt x="16" y="17"/>
                    </a:lnTo>
                    <a:lnTo>
                      <a:pt x="28" y="7"/>
                    </a:lnTo>
                    <a:lnTo>
                      <a:pt x="43" y="2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  <p:sp>
            <p:nvSpPr>
              <p:cNvPr id="75" name="Freeform 33"/>
              <p:cNvSpPr>
                <a:spLocks noChangeArrowheads="1"/>
              </p:cNvSpPr>
              <p:nvPr/>
            </p:nvSpPr>
            <p:spPr bwMode="auto">
              <a:xfrm>
                <a:off x="983706" y="3950166"/>
                <a:ext cx="17474" cy="14288"/>
              </a:xfrm>
              <a:custGeom>
                <a:avLst/>
                <a:gdLst>
                  <a:gd name="T0" fmla="*/ 0 w 113"/>
                  <a:gd name="T1" fmla="*/ 0 h 113"/>
                  <a:gd name="T2" fmla="*/ 0 w 113"/>
                  <a:gd name="T3" fmla="*/ 0 h 113"/>
                  <a:gd name="T4" fmla="*/ 0 w 113"/>
                  <a:gd name="T5" fmla="*/ 0 h 113"/>
                  <a:gd name="T6" fmla="*/ 0 w 113"/>
                  <a:gd name="T7" fmla="*/ 0 h 113"/>
                  <a:gd name="T8" fmla="*/ 0 w 113"/>
                  <a:gd name="T9" fmla="*/ 0 h 113"/>
                  <a:gd name="T10" fmla="*/ 0 w 113"/>
                  <a:gd name="T11" fmla="*/ 0 h 113"/>
                  <a:gd name="T12" fmla="*/ 0 w 113"/>
                  <a:gd name="T13" fmla="*/ 0 h 113"/>
                  <a:gd name="T14" fmla="*/ 0 w 113"/>
                  <a:gd name="T15" fmla="*/ 0 h 113"/>
                  <a:gd name="T16" fmla="*/ 0 w 113"/>
                  <a:gd name="T17" fmla="*/ 0 h 113"/>
                  <a:gd name="T18" fmla="*/ 0 w 113"/>
                  <a:gd name="T19" fmla="*/ 0 h 113"/>
                  <a:gd name="T20" fmla="*/ 0 w 113"/>
                  <a:gd name="T21" fmla="*/ 0 h 113"/>
                  <a:gd name="T22" fmla="*/ 0 w 113"/>
                  <a:gd name="T23" fmla="*/ 0 h 113"/>
                  <a:gd name="T24" fmla="*/ 0 w 113"/>
                  <a:gd name="T25" fmla="*/ 0 h 113"/>
                  <a:gd name="T26" fmla="*/ 0 w 113"/>
                  <a:gd name="T27" fmla="*/ 0 h 113"/>
                  <a:gd name="T28" fmla="*/ 0 w 113"/>
                  <a:gd name="T29" fmla="*/ 0 h 113"/>
                  <a:gd name="T30" fmla="*/ 0 w 113"/>
                  <a:gd name="T31" fmla="*/ 0 h 113"/>
                  <a:gd name="T32" fmla="*/ 0 w 113"/>
                  <a:gd name="T33" fmla="*/ 0 h 113"/>
                  <a:gd name="T34" fmla="*/ 0 w 113"/>
                  <a:gd name="T35" fmla="*/ 0 h 113"/>
                  <a:gd name="T36" fmla="*/ 0 w 113"/>
                  <a:gd name="T37" fmla="*/ 0 h 113"/>
                  <a:gd name="T38" fmla="*/ 0 w 113"/>
                  <a:gd name="T39" fmla="*/ 0 h 113"/>
                  <a:gd name="T40" fmla="*/ 0 w 113"/>
                  <a:gd name="T41" fmla="*/ 0 h 113"/>
                  <a:gd name="T42" fmla="*/ 0 w 113"/>
                  <a:gd name="T43" fmla="*/ 0 h 113"/>
                  <a:gd name="T44" fmla="*/ 0 w 113"/>
                  <a:gd name="T45" fmla="*/ 0 h 113"/>
                  <a:gd name="T46" fmla="*/ 0 w 113"/>
                  <a:gd name="T47" fmla="*/ 0 h 113"/>
                  <a:gd name="T48" fmla="*/ 0 w 113"/>
                  <a:gd name="T49" fmla="*/ 0 h 11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3"/>
                  <a:gd name="T76" fmla="*/ 0 h 113"/>
                  <a:gd name="T77" fmla="*/ 113 w 113"/>
                  <a:gd name="T78" fmla="*/ 113 h 11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3" h="113">
                    <a:moveTo>
                      <a:pt x="56" y="0"/>
                    </a:moveTo>
                    <a:lnTo>
                      <a:pt x="71" y="2"/>
                    </a:lnTo>
                    <a:lnTo>
                      <a:pt x="85" y="8"/>
                    </a:lnTo>
                    <a:lnTo>
                      <a:pt x="97" y="17"/>
                    </a:lnTo>
                    <a:lnTo>
                      <a:pt x="106" y="29"/>
                    </a:lnTo>
                    <a:lnTo>
                      <a:pt x="111" y="42"/>
                    </a:lnTo>
                    <a:lnTo>
                      <a:pt x="113" y="56"/>
                    </a:lnTo>
                    <a:lnTo>
                      <a:pt x="111" y="71"/>
                    </a:lnTo>
                    <a:lnTo>
                      <a:pt x="106" y="85"/>
                    </a:lnTo>
                    <a:lnTo>
                      <a:pt x="96" y="97"/>
                    </a:lnTo>
                    <a:lnTo>
                      <a:pt x="85" y="106"/>
                    </a:lnTo>
                    <a:lnTo>
                      <a:pt x="71" y="111"/>
                    </a:lnTo>
                    <a:lnTo>
                      <a:pt x="56" y="113"/>
                    </a:lnTo>
                    <a:lnTo>
                      <a:pt x="42" y="111"/>
                    </a:lnTo>
                    <a:lnTo>
                      <a:pt x="28" y="105"/>
                    </a:lnTo>
                    <a:lnTo>
                      <a:pt x="16" y="96"/>
                    </a:lnTo>
                    <a:lnTo>
                      <a:pt x="7" y="85"/>
                    </a:lnTo>
                    <a:lnTo>
                      <a:pt x="2" y="71"/>
                    </a:lnTo>
                    <a:lnTo>
                      <a:pt x="0" y="57"/>
                    </a:lnTo>
                    <a:lnTo>
                      <a:pt x="1" y="43"/>
                    </a:lnTo>
                    <a:lnTo>
                      <a:pt x="7" y="29"/>
                    </a:lnTo>
                    <a:lnTo>
                      <a:pt x="16" y="17"/>
                    </a:lnTo>
                    <a:lnTo>
                      <a:pt x="28" y="8"/>
                    </a:lnTo>
                    <a:lnTo>
                      <a:pt x="41" y="2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GB">
                  <a:latin typeface="Arial" pitchFamily="34" charset="0"/>
                </a:endParaRPr>
              </a:p>
            </p:txBody>
          </p:sp>
        </p:grpSp>
        <p:grpSp>
          <p:nvGrpSpPr>
            <p:cNvPr id="39952" name="Group 2"/>
            <p:cNvGrpSpPr>
              <a:grpSpLocks/>
            </p:cNvGrpSpPr>
            <p:nvPr/>
          </p:nvGrpSpPr>
          <p:grpSpPr bwMode="auto">
            <a:xfrm>
              <a:off x="388417" y="2893588"/>
              <a:ext cx="909367" cy="719137"/>
              <a:chOff x="342900" y="3486151"/>
              <a:chExt cx="719137" cy="719137"/>
            </a:xfrm>
          </p:grpSpPr>
          <p:sp>
            <p:nvSpPr>
              <p:cNvPr id="33808" name="Freeform 75"/>
              <p:cNvSpPr>
                <a:spLocks/>
              </p:cNvSpPr>
              <p:nvPr/>
            </p:nvSpPr>
            <p:spPr bwMode="auto">
              <a:xfrm>
                <a:off x="342900" y="3486406"/>
                <a:ext cx="718534" cy="719159"/>
              </a:xfrm>
              <a:custGeom>
                <a:avLst/>
                <a:gdLst>
                  <a:gd name="T0" fmla="*/ 2147483647 w 807"/>
                  <a:gd name="T1" fmla="*/ 2147483647 h 807"/>
                  <a:gd name="T2" fmla="*/ 0 w 807"/>
                  <a:gd name="T3" fmla="*/ 2147483647 h 807"/>
                  <a:gd name="T4" fmla="*/ 0 w 807"/>
                  <a:gd name="T5" fmla="*/ 0 h 807"/>
                  <a:gd name="T6" fmla="*/ 2147483647 w 807"/>
                  <a:gd name="T7" fmla="*/ 0 h 807"/>
                  <a:gd name="T8" fmla="*/ 2147483647 w 807"/>
                  <a:gd name="T9" fmla="*/ 2147483647 h 807"/>
                  <a:gd name="T10" fmla="*/ 2147483647 w 807"/>
                  <a:gd name="T11" fmla="*/ 2147483647 h 80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07" h="807">
                    <a:moveTo>
                      <a:pt x="807" y="807"/>
                    </a:moveTo>
                    <a:lnTo>
                      <a:pt x="0" y="807"/>
                    </a:lnTo>
                    <a:lnTo>
                      <a:pt x="0" y="0"/>
                    </a:lnTo>
                    <a:lnTo>
                      <a:pt x="807" y="0"/>
                    </a:lnTo>
                    <a:lnTo>
                      <a:pt x="807" y="80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grpSp>
            <p:nvGrpSpPr>
              <p:cNvPr id="39954" name="Group 1"/>
              <p:cNvGrpSpPr>
                <a:grpSpLocks/>
              </p:cNvGrpSpPr>
              <p:nvPr/>
            </p:nvGrpSpPr>
            <p:grpSpPr bwMode="auto">
              <a:xfrm>
                <a:off x="547133" y="3578224"/>
                <a:ext cx="371486" cy="533401"/>
                <a:chOff x="546089" y="3525837"/>
                <a:chExt cx="371486" cy="533401"/>
              </a:xfrm>
            </p:grpSpPr>
            <p:sp>
              <p:nvSpPr>
                <p:cNvPr id="39955" name="Oval 76"/>
                <p:cNvSpPr>
                  <a:spLocks noChangeArrowheads="1"/>
                </p:cNvSpPr>
                <p:nvPr/>
              </p:nvSpPr>
              <p:spPr bwMode="auto">
                <a:xfrm>
                  <a:off x="652340" y="3525837"/>
                  <a:ext cx="169863" cy="12382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algn="l" eaLnBrk="0" hangingPunct="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34" charset="-128"/>
                    </a:defRPr>
                  </a:lvl1pPr>
                  <a:lvl2pPr marL="742950" indent="-285750" algn="l" eaLnBrk="0" hangingPunct="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34" charset="-128"/>
                    </a:defRPr>
                  </a:lvl2pPr>
                  <a:lvl3pPr marL="1143000" indent="-228600" algn="l" eaLnBrk="0" hangingPunct="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34" charset="-128"/>
                    </a:defRPr>
                  </a:lvl3pPr>
                  <a:lvl4pPr marL="1600200" indent="-228600" algn="l" eaLnBrk="0" hangingPunct="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34" charset="-128"/>
                    </a:defRPr>
                  </a:lvl4pPr>
                  <a:lvl5pPr marL="2057400" indent="-228600" algn="l" eaLnBrk="0" hangingPunct="0">
                    <a:spcBef>
                      <a:spcPct val="20000"/>
                    </a:spcBef>
                    <a:buChar char="»"/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34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34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34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34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34" charset="-128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endParaRPr lang="en-GB" altLang="en-US"/>
                </a:p>
              </p:txBody>
            </p:sp>
            <p:sp>
              <p:nvSpPr>
                <p:cNvPr id="39956" name="Freeform 77"/>
                <p:cNvSpPr>
                  <a:spLocks/>
                </p:cNvSpPr>
                <p:nvPr/>
              </p:nvSpPr>
              <p:spPr bwMode="auto">
                <a:xfrm>
                  <a:off x="546089" y="3845719"/>
                  <a:ext cx="203200" cy="136525"/>
                </a:xfrm>
                <a:custGeom>
                  <a:avLst/>
                  <a:gdLst>
                    <a:gd name="T0" fmla="*/ 2147483647 w 227"/>
                    <a:gd name="T1" fmla="*/ 0 h 153"/>
                    <a:gd name="T2" fmla="*/ 2147483647 w 227"/>
                    <a:gd name="T3" fmla="*/ 2147483647 h 153"/>
                    <a:gd name="T4" fmla="*/ 0 w 227"/>
                    <a:gd name="T5" fmla="*/ 2147483647 h 153"/>
                    <a:gd name="T6" fmla="*/ 0 w 227"/>
                    <a:gd name="T7" fmla="*/ 2147483647 h 153"/>
                    <a:gd name="T8" fmla="*/ 2147483647 w 227"/>
                    <a:gd name="T9" fmla="*/ 2147483647 h 153"/>
                    <a:gd name="T10" fmla="*/ 2147483647 w 227"/>
                    <a:gd name="T11" fmla="*/ 2147483647 h 153"/>
                    <a:gd name="T12" fmla="*/ 2147483647 w 227"/>
                    <a:gd name="T13" fmla="*/ 0 h 153"/>
                    <a:gd name="T14" fmla="*/ 2147483647 w 227"/>
                    <a:gd name="T15" fmla="*/ 0 h 15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27" h="153">
                      <a:moveTo>
                        <a:pt x="180" y="0"/>
                      </a:moveTo>
                      <a:lnTo>
                        <a:pt x="141" y="92"/>
                      </a:lnTo>
                      <a:lnTo>
                        <a:pt x="0" y="92"/>
                      </a:lnTo>
                      <a:lnTo>
                        <a:pt x="0" y="153"/>
                      </a:lnTo>
                      <a:lnTo>
                        <a:pt x="182" y="153"/>
                      </a:lnTo>
                      <a:lnTo>
                        <a:pt x="227" y="43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9957" name="Freeform 78"/>
                <p:cNvSpPr>
                  <a:spLocks/>
                </p:cNvSpPr>
                <p:nvPr/>
              </p:nvSpPr>
              <p:spPr bwMode="auto">
                <a:xfrm>
                  <a:off x="568325" y="3632200"/>
                  <a:ext cx="349250" cy="427038"/>
                </a:xfrm>
                <a:custGeom>
                  <a:avLst/>
                  <a:gdLst>
                    <a:gd name="T0" fmla="*/ 2147483647 w 392"/>
                    <a:gd name="T1" fmla="*/ 2147483647 h 479"/>
                    <a:gd name="T2" fmla="*/ 2147483647 w 392"/>
                    <a:gd name="T3" fmla="*/ 2147483647 h 479"/>
                    <a:gd name="T4" fmla="*/ 2147483647 w 392"/>
                    <a:gd name="T5" fmla="*/ 2147483647 h 479"/>
                    <a:gd name="T6" fmla="*/ 2147483647 w 392"/>
                    <a:gd name="T7" fmla="*/ 2147483647 h 479"/>
                    <a:gd name="T8" fmla="*/ 2147483647 w 392"/>
                    <a:gd name="T9" fmla="*/ 0 h 479"/>
                    <a:gd name="T10" fmla="*/ 2147483647 w 392"/>
                    <a:gd name="T11" fmla="*/ 2147483647 h 479"/>
                    <a:gd name="T12" fmla="*/ 2147483647 w 392"/>
                    <a:gd name="T13" fmla="*/ 2147483647 h 479"/>
                    <a:gd name="T14" fmla="*/ 2147483647 w 392"/>
                    <a:gd name="T15" fmla="*/ 2147483647 h 479"/>
                    <a:gd name="T16" fmla="*/ 2147483647 w 392"/>
                    <a:gd name="T17" fmla="*/ 2147483647 h 479"/>
                    <a:gd name="T18" fmla="*/ 2147483647 w 392"/>
                    <a:gd name="T19" fmla="*/ 2147483647 h 479"/>
                    <a:gd name="T20" fmla="*/ 2147483647 w 392"/>
                    <a:gd name="T21" fmla="*/ 2147483647 h 479"/>
                    <a:gd name="T22" fmla="*/ 2147483647 w 392"/>
                    <a:gd name="T23" fmla="*/ 2147483647 h 479"/>
                    <a:gd name="T24" fmla="*/ 2147483647 w 392"/>
                    <a:gd name="T25" fmla="*/ 2147483647 h 479"/>
                    <a:gd name="T26" fmla="*/ 0 w 392"/>
                    <a:gd name="T27" fmla="*/ 2147483647 h 479"/>
                    <a:gd name="T28" fmla="*/ 2147483647 w 392"/>
                    <a:gd name="T29" fmla="*/ 2147483647 h 479"/>
                    <a:gd name="T30" fmla="*/ 2147483647 w 392"/>
                    <a:gd name="T31" fmla="*/ 2147483647 h 479"/>
                    <a:gd name="T32" fmla="*/ 2147483647 w 392"/>
                    <a:gd name="T33" fmla="*/ 2147483647 h 479"/>
                    <a:gd name="T34" fmla="*/ 2147483647 w 392"/>
                    <a:gd name="T35" fmla="*/ 2147483647 h 479"/>
                    <a:gd name="T36" fmla="*/ 2147483647 w 392"/>
                    <a:gd name="T37" fmla="*/ 2147483647 h 479"/>
                    <a:gd name="T38" fmla="*/ 2147483647 w 392"/>
                    <a:gd name="T39" fmla="*/ 2147483647 h 479"/>
                    <a:gd name="T40" fmla="*/ 2147483647 w 392"/>
                    <a:gd name="T41" fmla="*/ 2147483647 h 479"/>
                    <a:gd name="T42" fmla="*/ 2147483647 w 392"/>
                    <a:gd name="T43" fmla="*/ 2147483647 h 479"/>
                    <a:gd name="T44" fmla="*/ 2147483647 w 392"/>
                    <a:gd name="T45" fmla="*/ 2147483647 h 479"/>
                    <a:gd name="T46" fmla="*/ 2147483647 w 392"/>
                    <a:gd name="T47" fmla="*/ 2147483647 h 479"/>
                    <a:gd name="T48" fmla="*/ 2147483647 w 392"/>
                    <a:gd name="T49" fmla="*/ 2147483647 h 479"/>
                    <a:gd name="T50" fmla="*/ 2147483647 w 392"/>
                    <a:gd name="T51" fmla="*/ 2147483647 h 479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392" h="479">
                      <a:moveTo>
                        <a:pt x="236" y="138"/>
                      </a:moveTo>
                      <a:lnTo>
                        <a:pt x="236" y="70"/>
                      </a:lnTo>
                      <a:lnTo>
                        <a:pt x="299" y="111"/>
                      </a:lnTo>
                      <a:lnTo>
                        <a:pt x="392" y="31"/>
                      </a:lnTo>
                      <a:lnTo>
                        <a:pt x="364" y="0"/>
                      </a:lnTo>
                      <a:lnTo>
                        <a:pt x="297" y="62"/>
                      </a:lnTo>
                      <a:lnTo>
                        <a:pt x="243" y="26"/>
                      </a:lnTo>
                      <a:lnTo>
                        <a:pt x="236" y="26"/>
                      </a:lnTo>
                      <a:lnTo>
                        <a:pt x="146" y="26"/>
                      </a:lnTo>
                      <a:lnTo>
                        <a:pt x="137" y="26"/>
                      </a:lnTo>
                      <a:lnTo>
                        <a:pt x="76" y="26"/>
                      </a:lnTo>
                      <a:lnTo>
                        <a:pt x="0" y="114"/>
                      </a:lnTo>
                      <a:lnTo>
                        <a:pt x="31" y="140"/>
                      </a:lnTo>
                      <a:lnTo>
                        <a:pt x="95" y="65"/>
                      </a:lnTo>
                      <a:lnTo>
                        <a:pt x="137" y="65"/>
                      </a:lnTo>
                      <a:lnTo>
                        <a:pt x="137" y="66"/>
                      </a:lnTo>
                      <a:lnTo>
                        <a:pt x="137" y="190"/>
                      </a:lnTo>
                      <a:lnTo>
                        <a:pt x="278" y="322"/>
                      </a:lnTo>
                      <a:lnTo>
                        <a:pt x="278" y="479"/>
                      </a:lnTo>
                      <a:lnTo>
                        <a:pt x="338" y="479"/>
                      </a:lnTo>
                      <a:lnTo>
                        <a:pt x="338" y="295"/>
                      </a:lnTo>
                      <a:lnTo>
                        <a:pt x="236" y="204"/>
                      </a:lnTo>
                      <a:lnTo>
                        <a:pt x="236" y="1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</p:grpSp>
        </p:grpSp>
      </p:grpSp>
      <p:sp>
        <p:nvSpPr>
          <p:cNvPr id="55" name="Footer Placeholder 1"/>
          <p:cNvSpPr txBox="1">
            <a:spLocks/>
          </p:cNvSpPr>
          <p:nvPr/>
        </p:nvSpPr>
        <p:spPr>
          <a:xfrm>
            <a:off x="6248400" y="6361111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9pPr>
          </a:lstStyle>
          <a:p>
            <a:pPr>
              <a:defRPr/>
            </a:pPr>
            <a:r>
              <a:rPr lang="en-GB" sz="1400" dirty="0" smtClean="0"/>
              <a:t>PRIVATE &amp; CONFIDENTIAL, NOT FOR CIRCULATION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81331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2" r="23458"/>
          <a:stretch/>
        </p:blipFill>
        <p:spPr>
          <a:xfrm flipH="1">
            <a:off x="382769" y="2431642"/>
            <a:ext cx="1869301" cy="19305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740" y="841679"/>
            <a:ext cx="3874529" cy="29971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7" r="3133"/>
          <a:stretch/>
        </p:blipFill>
        <p:spPr>
          <a:xfrm flipH="1">
            <a:off x="382771" y="297712"/>
            <a:ext cx="1869301" cy="192265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3" r="31222"/>
          <a:stretch/>
        </p:blipFill>
        <p:spPr>
          <a:xfrm>
            <a:off x="4633740" y="4565573"/>
            <a:ext cx="1869301" cy="19256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034"/>
          <a:stretch/>
        </p:blipFill>
        <p:spPr>
          <a:xfrm flipH="1">
            <a:off x="6722626" y="4571999"/>
            <a:ext cx="1869301" cy="191917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5" r="2024"/>
          <a:stretch/>
        </p:blipFill>
        <p:spPr>
          <a:xfrm>
            <a:off x="2471659" y="4565573"/>
            <a:ext cx="1869301" cy="192560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45" r="2006"/>
          <a:stretch/>
        </p:blipFill>
        <p:spPr>
          <a:xfrm>
            <a:off x="2471659" y="2431642"/>
            <a:ext cx="1869301" cy="193051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35"/>
          <a:stretch/>
        </p:blipFill>
        <p:spPr>
          <a:xfrm>
            <a:off x="2471659" y="292798"/>
            <a:ext cx="1869301" cy="192757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6" r="17206"/>
          <a:stretch/>
        </p:blipFill>
        <p:spPr>
          <a:xfrm>
            <a:off x="382770" y="4571998"/>
            <a:ext cx="1869301" cy="1925675"/>
          </a:xfrm>
          <a:prstGeom prst="rect">
            <a:avLst/>
          </a:prstGeom>
        </p:spPr>
      </p:pic>
      <p:sp>
        <p:nvSpPr>
          <p:cNvPr id="11" name="Footer Placeholder 1"/>
          <p:cNvSpPr txBox="1">
            <a:spLocks/>
          </p:cNvSpPr>
          <p:nvPr/>
        </p:nvSpPr>
        <p:spPr>
          <a:xfrm>
            <a:off x="6248400" y="6361111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9pPr>
          </a:lstStyle>
          <a:p>
            <a:pPr>
              <a:defRPr/>
            </a:pPr>
            <a:r>
              <a:rPr lang="en-GB" sz="1400" dirty="0" smtClean="0"/>
              <a:t>PRIVATE &amp; CONFIDENTIAL, NOT FOR CIRCULATION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45114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325681"/>
            <a:ext cx="8118103" cy="461665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GB" spc="300" dirty="0">
                <a:solidFill>
                  <a:srgbClr val="00A7E7"/>
                </a:solidFill>
              </a:rPr>
              <a:t>INTEGRATED APPROACH</a:t>
            </a:r>
            <a:br>
              <a:rPr lang="en-GB" spc="300" dirty="0">
                <a:solidFill>
                  <a:srgbClr val="00A7E7"/>
                </a:solidFill>
              </a:rPr>
            </a:br>
            <a:r>
              <a:rPr lang="en-GB" sz="1800" spc="300" dirty="0">
                <a:solidFill>
                  <a:srgbClr val="00A7E7"/>
                </a:solidFill>
              </a:rPr>
              <a:t>We bring together Policy, Delivery and Communications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1" y="188719"/>
            <a:ext cx="539552" cy="678055"/>
          </a:xfrm>
          <a:prstGeom prst="rect">
            <a:avLst/>
          </a:prstGeom>
          <a:solidFill>
            <a:srgbClr val="00A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3470961" y="2114425"/>
            <a:ext cx="2230866" cy="2230866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902" t="6" r="-12602" b="-18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Oval 12"/>
          <p:cNvSpPr/>
          <p:nvPr/>
        </p:nvSpPr>
        <p:spPr>
          <a:xfrm>
            <a:off x="4333568" y="3679469"/>
            <a:ext cx="2230866" cy="2230866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-19776" b="-197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Oval 15"/>
          <p:cNvSpPr/>
          <p:nvPr/>
        </p:nvSpPr>
        <p:spPr>
          <a:xfrm>
            <a:off x="2570323" y="3679469"/>
            <a:ext cx="2230866" cy="2230866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844" t="-3330" r="-93263" b="-27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3555820" y="3671929"/>
            <a:ext cx="1182837" cy="691292"/>
          </a:xfrm>
          <a:custGeom>
            <a:avLst/>
            <a:gdLst>
              <a:gd name="T0" fmla="*/ 934 w 7359"/>
              <a:gd name="T1" fmla="*/ 0 h 4302"/>
              <a:gd name="T2" fmla="*/ 7359 w 7359"/>
              <a:gd name="T3" fmla="*/ 4240 h 4302"/>
              <a:gd name="T4" fmla="*/ 6424 w 7359"/>
              <a:gd name="T5" fmla="*/ 4302 h 4302"/>
              <a:gd name="T6" fmla="*/ 0 w 7359"/>
              <a:gd name="T7" fmla="*/ 62 h 4302"/>
              <a:gd name="T8" fmla="*/ 934 w 7359"/>
              <a:gd name="T9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59" h="4302">
                <a:moveTo>
                  <a:pt x="934" y="0"/>
                </a:moveTo>
                <a:cubicBezTo>
                  <a:pt x="3817" y="0"/>
                  <a:pt x="6292" y="1747"/>
                  <a:pt x="7359" y="4240"/>
                </a:cubicBezTo>
                <a:cubicBezTo>
                  <a:pt x="7053" y="4280"/>
                  <a:pt x="6741" y="4302"/>
                  <a:pt x="6424" y="4302"/>
                </a:cubicBezTo>
                <a:cubicBezTo>
                  <a:pt x="3541" y="4302"/>
                  <a:pt x="1066" y="2555"/>
                  <a:pt x="0" y="62"/>
                </a:cubicBezTo>
                <a:cubicBezTo>
                  <a:pt x="305" y="21"/>
                  <a:pt x="617" y="0"/>
                  <a:pt x="934" y="0"/>
                </a:cubicBezTo>
                <a:close/>
              </a:path>
            </a:pathLst>
          </a:custGeom>
          <a:solidFill>
            <a:srgbClr val="28B29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4315097" y="4079845"/>
            <a:ext cx="513806" cy="1429512"/>
          </a:xfrm>
          <a:custGeom>
            <a:avLst/>
            <a:gdLst>
              <a:gd name="T0" fmla="*/ 1598 w 3196"/>
              <a:gd name="T1" fmla="*/ 8893 h 8893"/>
              <a:gd name="T2" fmla="*/ 0 w 3196"/>
              <a:gd name="T3" fmla="*/ 4447 h 8893"/>
              <a:gd name="T4" fmla="*/ 1598 w 3196"/>
              <a:gd name="T5" fmla="*/ 0 h 8893"/>
              <a:gd name="T6" fmla="*/ 3196 w 3196"/>
              <a:gd name="T7" fmla="*/ 4447 h 8893"/>
              <a:gd name="T8" fmla="*/ 1598 w 3196"/>
              <a:gd name="T9" fmla="*/ 8893 h 8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96" h="8893">
                <a:moveTo>
                  <a:pt x="1598" y="8893"/>
                </a:moveTo>
                <a:cubicBezTo>
                  <a:pt x="600" y="7685"/>
                  <a:pt x="0" y="6136"/>
                  <a:pt x="0" y="4447"/>
                </a:cubicBezTo>
                <a:cubicBezTo>
                  <a:pt x="0" y="2757"/>
                  <a:pt x="600" y="1208"/>
                  <a:pt x="1598" y="0"/>
                </a:cubicBezTo>
                <a:cubicBezTo>
                  <a:pt x="2596" y="1208"/>
                  <a:pt x="3196" y="2757"/>
                  <a:pt x="3196" y="4447"/>
                </a:cubicBezTo>
                <a:cubicBezTo>
                  <a:pt x="3196" y="6136"/>
                  <a:pt x="2596" y="7685"/>
                  <a:pt x="1598" y="8893"/>
                </a:cubicBezTo>
                <a:close/>
              </a:path>
            </a:pathLst>
          </a:custGeom>
          <a:solidFill>
            <a:srgbClr val="98002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4407149" y="3671929"/>
            <a:ext cx="1212318" cy="691292"/>
          </a:xfrm>
          <a:custGeom>
            <a:avLst/>
            <a:gdLst>
              <a:gd name="T0" fmla="*/ 6413 w 7540"/>
              <a:gd name="T1" fmla="*/ 0 h 4302"/>
              <a:gd name="T2" fmla="*/ 7540 w 7540"/>
              <a:gd name="T3" fmla="*/ 91 h 4302"/>
              <a:gd name="T4" fmla="*/ 1127 w 7540"/>
              <a:gd name="T5" fmla="*/ 4302 h 4302"/>
              <a:gd name="T6" fmla="*/ 0 w 7540"/>
              <a:gd name="T7" fmla="*/ 4211 h 4302"/>
              <a:gd name="T8" fmla="*/ 6413 w 7540"/>
              <a:gd name="T9" fmla="*/ 0 h 4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40" h="4302">
                <a:moveTo>
                  <a:pt x="6413" y="0"/>
                </a:moveTo>
                <a:cubicBezTo>
                  <a:pt x="6796" y="0"/>
                  <a:pt x="7173" y="31"/>
                  <a:pt x="7540" y="91"/>
                </a:cubicBezTo>
                <a:cubicBezTo>
                  <a:pt x="6466" y="2568"/>
                  <a:pt x="3999" y="4302"/>
                  <a:pt x="1127" y="4302"/>
                </a:cubicBezTo>
                <a:cubicBezTo>
                  <a:pt x="744" y="4302"/>
                  <a:pt x="367" y="4270"/>
                  <a:pt x="0" y="4211"/>
                </a:cubicBezTo>
                <a:cubicBezTo>
                  <a:pt x="1074" y="1733"/>
                  <a:pt x="3541" y="0"/>
                  <a:pt x="6413" y="0"/>
                </a:cubicBezTo>
                <a:close/>
              </a:path>
            </a:pathLst>
          </a:custGeom>
          <a:solidFill>
            <a:srgbClr val="FCC4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4407149" y="4079845"/>
            <a:ext cx="331507" cy="283376"/>
          </a:xfrm>
          <a:custGeom>
            <a:avLst/>
            <a:gdLst>
              <a:gd name="T0" fmla="*/ 2063 w 2063"/>
              <a:gd name="T1" fmla="*/ 1701 h 1763"/>
              <a:gd name="T2" fmla="*/ 1127 w 2063"/>
              <a:gd name="T3" fmla="*/ 1763 h 1763"/>
              <a:gd name="T4" fmla="*/ 0 w 2063"/>
              <a:gd name="T5" fmla="*/ 1672 h 1763"/>
              <a:gd name="T6" fmla="*/ 1025 w 2063"/>
              <a:gd name="T7" fmla="*/ 0 h 1763"/>
              <a:gd name="T8" fmla="*/ 2063 w 2063"/>
              <a:gd name="T9" fmla="*/ 1701 h 17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3" h="1763">
                <a:moveTo>
                  <a:pt x="2063" y="1701"/>
                </a:moveTo>
                <a:cubicBezTo>
                  <a:pt x="1757" y="1742"/>
                  <a:pt x="1445" y="1763"/>
                  <a:pt x="1127" y="1763"/>
                </a:cubicBezTo>
                <a:cubicBezTo>
                  <a:pt x="744" y="1763"/>
                  <a:pt x="367" y="1731"/>
                  <a:pt x="0" y="1672"/>
                </a:cubicBezTo>
                <a:cubicBezTo>
                  <a:pt x="263" y="1065"/>
                  <a:pt x="610" y="503"/>
                  <a:pt x="1025" y="0"/>
                </a:cubicBezTo>
                <a:cubicBezTo>
                  <a:pt x="1447" y="511"/>
                  <a:pt x="1798" y="1083"/>
                  <a:pt x="2063" y="17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22" name="Freeform 13"/>
          <p:cNvSpPr>
            <a:spLocks noEditPoints="1"/>
          </p:cNvSpPr>
          <p:nvPr/>
        </p:nvSpPr>
        <p:spPr bwMode="auto">
          <a:xfrm>
            <a:off x="3576276" y="1871803"/>
            <a:ext cx="2048606" cy="595630"/>
          </a:xfrm>
          <a:custGeom>
            <a:avLst/>
            <a:gdLst>
              <a:gd name="T0" fmla="*/ 1093 w 12744"/>
              <a:gd name="T1" fmla="*/ 3126 h 3704"/>
              <a:gd name="T2" fmla="*/ 216 w 12744"/>
              <a:gd name="T3" fmla="*/ 3370 h 3704"/>
              <a:gd name="T4" fmla="*/ 463 w 12744"/>
              <a:gd name="T5" fmla="*/ 2456 h 3704"/>
              <a:gd name="T6" fmla="*/ 420 w 12744"/>
              <a:gd name="T7" fmla="*/ 2673 h 3704"/>
              <a:gd name="T8" fmla="*/ 360 w 12744"/>
              <a:gd name="T9" fmla="*/ 3196 h 3704"/>
              <a:gd name="T10" fmla="*/ 883 w 12744"/>
              <a:gd name="T11" fmla="*/ 3119 h 3704"/>
              <a:gd name="T12" fmla="*/ 897 w 12744"/>
              <a:gd name="T13" fmla="*/ 2289 h 3704"/>
              <a:gd name="T14" fmla="*/ 1092 w 12744"/>
              <a:gd name="T15" fmla="*/ 1767 h 3704"/>
              <a:gd name="T16" fmla="*/ 1997 w 12744"/>
              <a:gd name="T17" fmla="*/ 2295 h 3704"/>
              <a:gd name="T18" fmla="*/ 1031 w 12744"/>
              <a:gd name="T19" fmla="*/ 2538 h 3704"/>
              <a:gd name="T20" fmla="*/ 1673 w 12744"/>
              <a:gd name="T21" fmla="*/ 2501 h 3704"/>
              <a:gd name="T22" fmla="*/ 1438 w 12744"/>
              <a:gd name="T23" fmla="*/ 1851 h 3704"/>
              <a:gd name="T24" fmla="*/ 1204 w 12744"/>
              <a:gd name="T25" fmla="*/ 2393 h 3704"/>
              <a:gd name="T26" fmla="*/ 2132 w 12744"/>
              <a:gd name="T27" fmla="*/ 1091 h 3704"/>
              <a:gd name="T28" fmla="*/ 2772 w 12744"/>
              <a:gd name="T29" fmla="*/ 767 h 3704"/>
              <a:gd name="T30" fmla="*/ 2694 w 12744"/>
              <a:gd name="T31" fmla="*/ 1065 h 3704"/>
              <a:gd name="T32" fmla="*/ 2125 w 12744"/>
              <a:gd name="T33" fmla="*/ 1353 h 3704"/>
              <a:gd name="T34" fmla="*/ 3460 w 12744"/>
              <a:gd name="T35" fmla="*/ 1645 h 3704"/>
              <a:gd name="T36" fmla="*/ 3842 w 12744"/>
              <a:gd name="T37" fmla="*/ 1149 h 3704"/>
              <a:gd name="T38" fmla="*/ 4448 w 12744"/>
              <a:gd name="T39" fmla="*/ 1305 h 3704"/>
              <a:gd name="T40" fmla="*/ 4053 w 12744"/>
              <a:gd name="T41" fmla="*/ 1441 h 3704"/>
              <a:gd name="T42" fmla="*/ 3652 w 12744"/>
              <a:gd name="T43" fmla="*/ 1579 h 3704"/>
              <a:gd name="T44" fmla="*/ 4690 w 12744"/>
              <a:gd name="T45" fmla="*/ 163 h 3704"/>
              <a:gd name="T46" fmla="*/ 4919 w 12744"/>
              <a:gd name="T47" fmla="*/ 1012 h 3704"/>
              <a:gd name="T48" fmla="*/ 5237 w 12744"/>
              <a:gd name="T49" fmla="*/ 862 h 3704"/>
              <a:gd name="T50" fmla="*/ 5322 w 12744"/>
              <a:gd name="T51" fmla="*/ 48 h 3704"/>
              <a:gd name="T52" fmla="*/ 5416 w 12744"/>
              <a:gd name="T53" fmla="*/ 1031 h 3704"/>
              <a:gd name="T54" fmla="*/ 4870 w 12744"/>
              <a:gd name="T55" fmla="*/ 1217 h 3704"/>
              <a:gd name="T56" fmla="*/ 4577 w 12744"/>
              <a:gd name="T57" fmla="*/ 773 h 3704"/>
              <a:gd name="T58" fmla="*/ 5719 w 12744"/>
              <a:gd name="T59" fmla="*/ 25 h 3704"/>
              <a:gd name="T60" fmla="*/ 6378 w 12744"/>
              <a:gd name="T61" fmla="*/ 6 h 3704"/>
              <a:gd name="T62" fmla="*/ 6392 w 12744"/>
              <a:gd name="T63" fmla="*/ 1091 h 3704"/>
              <a:gd name="T64" fmla="*/ 5750 w 12744"/>
              <a:gd name="T65" fmla="*/ 1109 h 3704"/>
              <a:gd name="T66" fmla="*/ 7137 w 12744"/>
              <a:gd name="T67" fmla="*/ 51 h 3704"/>
              <a:gd name="T68" fmla="*/ 8018 w 12744"/>
              <a:gd name="T69" fmla="*/ 880 h 3704"/>
              <a:gd name="T70" fmla="*/ 7708 w 12744"/>
              <a:gd name="T71" fmla="*/ 1249 h 3704"/>
              <a:gd name="T72" fmla="*/ 7533 w 12744"/>
              <a:gd name="T73" fmla="*/ 228 h 3704"/>
              <a:gd name="T74" fmla="*/ 8292 w 12744"/>
              <a:gd name="T75" fmla="*/ 537 h 3704"/>
              <a:gd name="T76" fmla="*/ 7877 w 12744"/>
              <a:gd name="T77" fmla="*/ 329 h 3704"/>
              <a:gd name="T78" fmla="*/ 7565 w 12744"/>
              <a:gd name="T79" fmla="*/ 943 h 3704"/>
              <a:gd name="T80" fmla="*/ 8018 w 12744"/>
              <a:gd name="T81" fmla="*/ 880 h 3704"/>
              <a:gd name="T82" fmla="*/ 9027 w 12744"/>
              <a:gd name="T83" fmla="*/ 1344 h 3704"/>
              <a:gd name="T84" fmla="*/ 8230 w 12744"/>
              <a:gd name="T85" fmla="*/ 1336 h 3704"/>
              <a:gd name="T86" fmla="*/ 9261 w 12744"/>
              <a:gd name="T87" fmla="*/ 1683 h 3704"/>
              <a:gd name="T88" fmla="*/ 8736 w 12744"/>
              <a:gd name="T89" fmla="*/ 1052 h 3704"/>
              <a:gd name="T90" fmla="*/ 9888 w 12744"/>
              <a:gd name="T91" fmla="*/ 1005 h 3704"/>
              <a:gd name="T92" fmla="*/ 10452 w 12744"/>
              <a:gd name="T93" fmla="*/ 1086 h 3704"/>
              <a:gd name="T94" fmla="*/ 9675 w 12744"/>
              <a:gd name="T95" fmla="*/ 1908 h 3704"/>
              <a:gd name="T96" fmla="*/ 10663 w 12744"/>
              <a:gd name="T97" fmla="*/ 1211 h 3704"/>
              <a:gd name="T98" fmla="*/ 10075 w 12744"/>
              <a:gd name="T99" fmla="*/ 2123 h 3704"/>
              <a:gd name="T100" fmla="*/ 11122 w 12744"/>
              <a:gd name="T101" fmla="*/ 1647 h 3704"/>
              <a:gd name="T102" fmla="*/ 11714 w 12744"/>
              <a:gd name="T103" fmla="*/ 2120 h 3704"/>
              <a:gd name="T104" fmla="*/ 10814 w 12744"/>
              <a:gd name="T105" fmla="*/ 2655 h 3704"/>
              <a:gd name="T106" fmla="*/ 10922 w 12744"/>
              <a:gd name="T107" fmla="*/ 2025 h 3704"/>
              <a:gd name="T108" fmla="*/ 11157 w 12744"/>
              <a:gd name="T109" fmla="*/ 2565 h 3704"/>
              <a:gd name="T110" fmla="*/ 11390 w 12744"/>
              <a:gd name="T111" fmla="*/ 1916 h 3704"/>
              <a:gd name="T112" fmla="*/ 11364 w 12744"/>
              <a:gd name="T113" fmla="*/ 3081 h 3704"/>
              <a:gd name="T114" fmla="*/ 12079 w 12744"/>
              <a:gd name="T115" fmla="*/ 3310 h 3704"/>
              <a:gd name="T116" fmla="*/ 11960 w 12744"/>
              <a:gd name="T117" fmla="*/ 3704 h 3704"/>
              <a:gd name="T118" fmla="*/ 11505 w 12744"/>
              <a:gd name="T119" fmla="*/ 3228 h 3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744" h="3704">
                <a:moveTo>
                  <a:pt x="819" y="2932"/>
                </a:moveTo>
                <a:lnTo>
                  <a:pt x="1013" y="2824"/>
                </a:lnTo>
                <a:cubicBezTo>
                  <a:pt x="1077" y="2930"/>
                  <a:pt x="1103" y="3031"/>
                  <a:pt x="1093" y="3126"/>
                </a:cubicBezTo>
                <a:cubicBezTo>
                  <a:pt x="1082" y="3220"/>
                  <a:pt x="1037" y="3310"/>
                  <a:pt x="956" y="3394"/>
                </a:cubicBezTo>
                <a:cubicBezTo>
                  <a:pt x="857" y="3498"/>
                  <a:pt x="739" y="3550"/>
                  <a:pt x="604" y="3549"/>
                </a:cubicBezTo>
                <a:cubicBezTo>
                  <a:pt x="469" y="3548"/>
                  <a:pt x="339" y="3488"/>
                  <a:pt x="216" y="3370"/>
                </a:cubicBezTo>
                <a:cubicBezTo>
                  <a:pt x="85" y="3245"/>
                  <a:pt x="16" y="3115"/>
                  <a:pt x="8" y="2978"/>
                </a:cubicBezTo>
                <a:cubicBezTo>
                  <a:pt x="0" y="2842"/>
                  <a:pt x="49" y="2718"/>
                  <a:pt x="154" y="2609"/>
                </a:cubicBezTo>
                <a:cubicBezTo>
                  <a:pt x="246" y="2513"/>
                  <a:pt x="349" y="2462"/>
                  <a:pt x="463" y="2456"/>
                </a:cubicBezTo>
                <a:cubicBezTo>
                  <a:pt x="530" y="2453"/>
                  <a:pt x="604" y="2472"/>
                  <a:pt x="684" y="2514"/>
                </a:cubicBezTo>
                <a:lnTo>
                  <a:pt x="572" y="2707"/>
                </a:lnTo>
                <a:cubicBezTo>
                  <a:pt x="522" y="2677"/>
                  <a:pt x="472" y="2666"/>
                  <a:pt x="420" y="2673"/>
                </a:cubicBezTo>
                <a:cubicBezTo>
                  <a:pt x="368" y="2680"/>
                  <a:pt x="322" y="2704"/>
                  <a:pt x="282" y="2746"/>
                </a:cubicBezTo>
                <a:cubicBezTo>
                  <a:pt x="226" y="2805"/>
                  <a:pt x="202" y="2872"/>
                  <a:pt x="209" y="2948"/>
                </a:cubicBezTo>
                <a:cubicBezTo>
                  <a:pt x="216" y="3024"/>
                  <a:pt x="267" y="3107"/>
                  <a:pt x="360" y="3196"/>
                </a:cubicBezTo>
                <a:cubicBezTo>
                  <a:pt x="459" y="3290"/>
                  <a:pt x="547" y="3340"/>
                  <a:pt x="623" y="3345"/>
                </a:cubicBezTo>
                <a:cubicBezTo>
                  <a:pt x="699" y="3349"/>
                  <a:pt x="764" y="3323"/>
                  <a:pt x="819" y="3266"/>
                </a:cubicBezTo>
                <a:cubicBezTo>
                  <a:pt x="859" y="3224"/>
                  <a:pt x="881" y="3175"/>
                  <a:pt x="883" y="3119"/>
                </a:cubicBezTo>
                <a:cubicBezTo>
                  <a:pt x="885" y="3063"/>
                  <a:pt x="864" y="3001"/>
                  <a:pt x="819" y="2932"/>
                </a:cubicBezTo>
                <a:close/>
                <a:moveTo>
                  <a:pt x="1031" y="2538"/>
                </a:moveTo>
                <a:cubicBezTo>
                  <a:pt x="962" y="2451"/>
                  <a:pt x="918" y="2368"/>
                  <a:pt x="897" y="2289"/>
                </a:cubicBezTo>
                <a:cubicBezTo>
                  <a:pt x="882" y="2230"/>
                  <a:pt x="878" y="2170"/>
                  <a:pt x="885" y="2109"/>
                </a:cubicBezTo>
                <a:cubicBezTo>
                  <a:pt x="891" y="2048"/>
                  <a:pt x="908" y="1994"/>
                  <a:pt x="934" y="1945"/>
                </a:cubicBezTo>
                <a:cubicBezTo>
                  <a:pt x="970" y="1881"/>
                  <a:pt x="1022" y="1821"/>
                  <a:pt x="1092" y="1767"/>
                </a:cubicBezTo>
                <a:cubicBezTo>
                  <a:pt x="1217" y="1668"/>
                  <a:pt x="1349" y="1628"/>
                  <a:pt x="1486" y="1646"/>
                </a:cubicBezTo>
                <a:cubicBezTo>
                  <a:pt x="1623" y="1665"/>
                  <a:pt x="1746" y="1744"/>
                  <a:pt x="1855" y="1883"/>
                </a:cubicBezTo>
                <a:cubicBezTo>
                  <a:pt x="1964" y="2021"/>
                  <a:pt x="2011" y="2159"/>
                  <a:pt x="1997" y="2295"/>
                </a:cubicBezTo>
                <a:cubicBezTo>
                  <a:pt x="1984" y="2432"/>
                  <a:pt x="1914" y="2550"/>
                  <a:pt x="1789" y="2649"/>
                </a:cubicBezTo>
                <a:cubicBezTo>
                  <a:pt x="1662" y="2748"/>
                  <a:pt x="1531" y="2789"/>
                  <a:pt x="1395" y="2770"/>
                </a:cubicBezTo>
                <a:cubicBezTo>
                  <a:pt x="1259" y="2752"/>
                  <a:pt x="1138" y="2675"/>
                  <a:pt x="1031" y="2538"/>
                </a:cubicBezTo>
                <a:close/>
                <a:moveTo>
                  <a:pt x="1204" y="2393"/>
                </a:moveTo>
                <a:cubicBezTo>
                  <a:pt x="1280" y="2490"/>
                  <a:pt x="1360" y="2545"/>
                  <a:pt x="1444" y="2560"/>
                </a:cubicBezTo>
                <a:cubicBezTo>
                  <a:pt x="1527" y="2575"/>
                  <a:pt x="1604" y="2555"/>
                  <a:pt x="1673" y="2501"/>
                </a:cubicBezTo>
                <a:cubicBezTo>
                  <a:pt x="1741" y="2447"/>
                  <a:pt x="1778" y="2378"/>
                  <a:pt x="1784" y="2294"/>
                </a:cubicBezTo>
                <a:cubicBezTo>
                  <a:pt x="1789" y="2209"/>
                  <a:pt x="1752" y="2118"/>
                  <a:pt x="1674" y="2019"/>
                </a:cubicBezTo>
                <a:cubicBezTo>
                  <a:pt x="1597" y="1921"/>
                  <a:pt x="1519" y="1865"/>
                  <a:pt x="1438" y="1851"/>
                </a:cubicBezTo>
                <a:cubicBezTo>
                  <a:pt x="1357" y="1836"/>
                  <a:pt x="1281" y="1857"/>
                  <a:pt x="1210" y="1913"/>
                </a:cubicBezTo>
                <a:cubicBezTo>
                  <a:pt x="1139" y="1969"/>
                  <a:pt x="1101" y="2038"/>
                  <a:pt x="1095" y="2121"/>
                </a:cubicBezTo>
                <a:cubicBezTo>
                  <a:pt x="1090" y="2204"/>
                  <a:pt x="1126" y="2295"/>
                  <a:pt x="1204" y="2393"/>
                </a:cubicBezTo>
                <a:close/>
                <a:moveTo>
                  <a:pt x="2329" y="2208"/>
                </a:moveTo>
                <a:lnTo>
                  <a:pt x="1839" y="1240"/>
                </a:lnTo>
                <a:lnTo>
                  <a:pt x="2132" y="1091"/>
                </a:lnTo>
                <a:lnTo>
                  <a:pt x="2640" y="1663"/>
                </a:lnTo>
                <a:lnTo>
                  <a:pt x="2477" y="916"/>
                </a:lnTo>
                <a:lnTo>
                  <a:pt x="2772" y="767"/>
                </a:lnTo>
                <a:lnTo>
                  <a:pt x="3262" y="1735"/>
                </a:lnTo>
                <a:lnTo>
                  <a:pt x="3080" y="1827"/>
                </a:lnTo>
                <a:lnTo>
                  <a:pt x="2694" y="1065"/>
                </a:lnTo>
                <a:lnTo>
                  <a:pt x="2889" y="1924"/>
                </a:lnTo>
                <a:lnTo>
                  <a:pt x="2701" y="2019"/>
                </a:lnTo>
                <a:lnTo>
                  <a:pt x="2125" y="1353"/>
                </a:lnTo>
                <a:lnTo>
                  <a:pt x="2510" y="2116"/>
                </a:lnTo>
                <a:lnTo>
                  <a:pt x="2329" y="2208"/>
                </a:lnTo>
                <a:close/>
                <a:moveTo>
                  <a:pt x="3460" y="1645"/>
                </a:moveTo>
                <a:lnTo>
                  <a:pt x="3106" y="619"/>
                </a:lnTo>
                <a:lnTo>
                  <a:pt x="3417" y="512"/>
                </a:lnTo>
                <a:lnTo>
                  <a:pt x="3842" y="1149"/>
                </a:lnTo>
                <a:lnTo>
                  <a:pt x="3783" y="386"/>
                </a:lnTo>
                <a:lnTo>
                  <a:pt x="4095" y="279"/>
                </a:lnTo>
                <a:lnTo>
                  <a:pt x="4448" y="1305"/>
                </a:lnTo>
                <a:lnTo>
                  <a:pt x="4256" y="1371"/>
                </a:lnTo>
                <a:lnTo>
                  <a:pt x="3977" y="564"/>
                </a:lnTo>
                <a:lnTo>
                  <a:pt x="4053" y="1441"/>
                </a:lnTo>
                <a:lnTo>
                  <a:pt x="3854" y="1509"/>
                </a:lnTo>
                <a:lnTo>
                  <a:pt x="3374" y="771"/>
                </a:lnTo>
                <a:lnTo>
                  <a:pt x="3652" y="1579"/>
                </a:lnTo>
                <a:lnTo>
                  <a:pt x="3460" y="1645"/>
                </a:lnTo>
                <a:close/>
                <a:moveTo>
                  <a:pt x="4474" y="203"/>
                </a:moveTo>
                <a:lnTo>
                  <a:pt x="4690" y="163"/>
                </a:lnTo>
                <a:lnTo>
                  <a:pt x="4795" y="742"/>
                </a:lnTo>
                <a:cubicBezTo>
                  <a:pt x="4812" y="834"/>
                  <a:pt x="4825" y="893"/>
                  <a:pt x="4835" y="919"/>
                </a:cubicBezTo>
                <a:cubicBezTo>
                  <a:pt x="4852" y="961"/>
                  <a:pt x="4880" y="992"/>
                  <a:pt x="4919" y="1012"/>
                </a:cubicBezTo>
                <a:cubicBezTo>
                  <a:pt x="4959" y="1033"/>
                  <a:pt x="5008" y="1037"/>
                  <a:pt x="5068" y="1026"/>
                </a:cubicBezTo>
                <a:cubicBezTo>
                  <a:pt x="5128" y="1015"/>
                  <a:pt x="5172" y="995"/>
                  <a:pt x="5198" y="964"/>
                </a:cubicBezTo>
                <a:cubicBezTo>
                  <a:pt x="5224" y="933"/>
                  <a:pt x="5237" y="899"/>
                  <a:pt x="5237" y="862"/>
                </a:cubicBezTo>
                <a:cubicBezTo>
                  <a:pt x="5236" y="824"/>
                  <a:pt x="5228" y="763"/>
                  <a:pt x="5213" y="679"/>
                </a:cubicBezTo>
                <a:lnTo>
                  <a:pt x="5106" y="88"/>
                </a:lnTo>
                <a:lnTo>
                  <a:pt x="5322" y="48"/>
                </a:lnTo>
                <a:lnTo>
                  <a:pt x="5424" y="610"/>
                </a:lnTo>
                <a:cubicBezTo>
                  <a:pt x="5447" y="738"/>
                  <a:pt x="5458" y="830"/>
                  <a:pt x="5456" y="885"/>
                </a:cubicBezTo>
                <a:cubicBezTo>
                  <a:pt x="5454" y="940"/>
                  <a:pt x="5441" y="988"/>
                  <a:pt x="5416" y="1031"/>
                </a:cubicBezTo>
                <a:cubicBezTo>
                  <a:pt x="5391" y="1073"/>
                  <a:pt x="5355" y="1109"/>
                  <a:pt x="5307" y="1140"/>
                </a:cubicBezTo>
                <a:cubicBezTo>
                  <a:pt x="5258" y="1171"/>
                  <a:pt x="5192" y="1195"/>
                  <a:pt x="5108" y="1210"/>
                </a:cubicBezTo>
                <a:cubicBezTo>
                  <a:pt x="5006" y="1228"/>
                  <a:pt x="4927" y="1231"/>
                  <a:pt x="4870" y="1217"/>
                </a:cubicBezTo>
                <a:cubicBezTo>
                  <a:pt x="4814" y="1203"/>
                  <a:pt x="4767" y="1180"/>
                  <a:pt x="4729" y="1147"/>
                </a:cubicBezTo>
                <a:cubicBezTo>
                  <a:pt x="4692" y="1115"/>
                  <a:pt x="4665" y="1080"/>
                  <a:pt x="4648" y="1040"/>
                </a:cubicBezTo>
                <a:cubicBezTo>
                  <a:pt x="4622" y="981"/>
                  <a:pt x="4599" y="892"/>
                  <a:pt x="4577" y="773"/>
                </a:cubicBezTo>
                <a:lnTo>
                  <a:pt x="4474" y="203"/>
                </a:lnTo>
                <a:close/>
                <a:moveTo>
                  <a:pt x="5750" y="1109"/>
                </a:moveTo>
                <a:lnTo>
                  <a:pt x="5719" y="25"/>
                </a:lnTo>
                <a:lnTo>
                  <a:pt x="5932" y="19"/>
                </a:lnTo>
                <a:lnTo>
                  <a:pt x="6398" y="733"/>
                </a:lnTo>
                <a:lnTo>
                  <a:pt x="6378" y="6"/>
                </a:lnTo>
                <a:lnTo>
                  <a:pt x="6581" y="0"/>
                </a:lnTo>
                <a:lnTo>
                  <a:pt x="6612" y="1085"/>
                </a:lnTo>
                <a:lnTo>
                  <a:pt x="6392" y="1091"/>
                </a:lnTo>
                <a:lnTo>
                  <a:pt x="5932" y="390"/>
                </a:lnTo>
                <a:lnTo>
                  <a:pt x="5953" y="1103"/>
                </a:lnTo>
                <a:lnTo>
                  <a:pt x="5750" y="1109"/>
                </a:lnTo>
                <a:close/>
                <a:moveTo>
                  <a:pt x="6836" y="1116"/>
                </a:moveTo>
                <a:lnTo>
                  <a:pt x="6918" y="34"/>
                </a:lnTo>
                <a:lnTo>
                  <a:pt x="7137" y="51"/>
                </a:lnTo>
                <a:lnTo>
                  <a:pt x="7055" y="1133"/>
                </a:lnTo>
                <a:lnTo>
                  <a:pt x="6836" y="1116"/>
                </a:lnTo>
                <a:close/>
                <a:moveTo>
                  <a:pt x="8018" y="880"/>
                </a:moveTo>
                <a:lnTo>
                  <a:pt x="8215" y="982"/>
                </a:lnTo>
                <a:cubicBezTo>
                  <a:pt x="8161" y="1094"/>
                  <a:pt x="8092" y="1171"/>
                  <a:pt x="8007" y="1215"/>
                </a:cubicBezTo>
                <a:cubicBezTo>
                  <a:pt x="7922" y="1258"/>
                  <a:pt x="7823" y="1269"/>
                  <a:pt x="7708" y="1249"/>
                </a:cubicBezTo>
                <a:cubicBezTo>
                  <a:pt x="7566" y="1223"/>
                  <a:pt x="7458" y="1153"/>
                  <a:pt x="7385" y="1040"/>
                </a:cubicBezTo>
                <a:cubicBezTo>
                  <a:pt x="7311" y="926"/>
                  <a:pt x="7289" y="786"/>
                  <a:pt x="7320" y="617"/>
                </a:cubicBezTo>
                <a:cubicBezTo>
                  <a:pt x="7352" y="440"/>
                  <a:pt x="7423" y="310"/>
                  <a:pt x="7533" y="228"/>
                </a:cubicBezTo>
                <a:cubicBezTo>
                  <a:pt x="7642" y="146"/>
                  <a:pt x="7772" y="119"/>
                  <a:pt x="7922" y="146"/>
                </a:cubicBezTo>
                <a:cubicBezTo>
                  <a:pt x="8052" y="170"/>
                  <a:pt x="8151" y="228"/>
                  <a:pt x="8219" y="320"/>
                </a:cubicBezTo>
                <a:cubicBezTo>
                  <a:pt x="8259" y="375"/>
                  <a:pt x="8284" y="447"/>
                  <a:pt x="8292" y="537"/>
                </a:cubicBezTo>
                <a:lnTo>
                  <a:pt x="8070" y="549"/>
                </a:lnTo>
                <a:cubicBezTo>
                  <a:pt x="8067" y="491"/>
                  <a:pt x="8049" y="443"/>
                  <a:pt x="8015" y="404"/>
                </a:cubicBezTo>
                <a:cubicBezTo>
                  <a:pt x="7980" y="364"/>
                  <a:pt x="7935" y="340"/>
                  <a:pt x="7877" y="329"/>
                </a:cubicBezTo>
                <a:cubicBezTo>
                  <a:pt x="7798" y="315"/>
                  <a:pt x="7729" y="331"/>
                  <a:pt x="7669" y="379"/>
                </a:cubicBezTo>
                <a:cubicBezTo>
                  <a:pt x="7609" y="427"/>
                  <a:pt x="7568" y="514"/>
                  <a:pt x="7545" y="642"/>
                </a:cubicBezTo>
                <a:cubicBezTo>
                  <a:pt x="7520" y="776"/>
                  <a:pt x="7527" y="877"/>
                  <a:pt x="7565" y="943"/>
                </a:cubicBezTo>
                <a:cubicBezTo>
                  <a:pt x="7604" y="1009"/>
                  <a:pt x="7662" y="1049"/>
                  <a:pt x="7739" y="1063"/>
                </a:cubicBezTo>
                <a:cubicBezTo>
                  <a:pt x="7797" y="1074"/>
                  <a:pt x="7850" y="1065"/>
                  <a:pt x="7897" y="1036"/>
                </a:cubicBezTo>
                <a:cubicBezTo>
                  <a:pt x="7945" y="1007"/>
                  <a:pt x="7986" y="955"/>
                  <a:pt x="8018" y="880"/>
                </a:cubicBezTo>
                <a:close/>
                <a:moveTo>
                  <a:pt x="9261" y="1683"/>
                </a:moveTo>
                <a:lnTo>
                  <a:pt x="9037" y="1608"/>
                </a:lnTo>
                <a:lnTo>
                  <a:pt x="9027" y="1344"/>
                </a:lnTo>
                <a:lnTo>
                  <a:pt x="8615" y="1205"/>
                </a:lnTo>
                <a:lnTo>
                  <a:pt x="8450" y="1410"/>
                </a:lnTo>
                <a:lnTo>
                  <a:pt x="8230" y="1336"/>
                </a:lnTo>
                <a:lnTo>
                  <a:pt x="8975" y="442"/>
                </a:lnTo>
                <a:lnTo>
                  <a:pt x="9195" y="516"/>
                </a:lnTo>
                <a:lnTo>
                  <a:pt x="9261" y="1683"/>
                </a:lnTo>
                <a:close/>
                <a:moveTo>
                  <a:pt x="9018" y="1147"/>
                </a:moveTo>
                <a:lnTo>
                  <a:pt x="9003" y="718"/>
                </a:lnTo>
                <a:lnTo>
                  <a:pt x="8736" y="1052"/>
                </a:lnTo>
                <a:lnTo>
                  <a:pt x="9018" y="1147"/>
                </a:lnTo>
                <a:close/>
                <a:moveTo>
                  <a:pt x="9479" y="1808"/>
                </a:moveTo>
                <a:lnTo>
                  <a:pt x="9888" y="1005"/>
                </a:lnTo>
                <a:lnTo>
                  <a:pt x="9602" y="859"/>
                </a:lnTo>
                <a:lnTo>
                  <a:pt x="9685" y="696"/>
                </a:lnTo>
                <a:lnTo>
                  <a:pt x="10452" y="1086"/>
                </a:lnTo>
                <a:lnTo>
                  <a:pt x="10369" y="1249"/>
                </a:lnTo>
                <a:lnTo>
                  <a:pt x="10084" y="1104"/>
                </a:lnTo>
                <a:lnTo>
                  <a:pt x="9675" y="1908"/>
                </a:lnTo>
                <a:lnTo>
                  <a:pt x="9479" y="1808"/>
                </a:lnTo>
                <a:close/>
                <a:moveTo>
                  <a:pt x="10075" y="2123"/>
                </a:moveTo>
                <a:lnTo>
                  <a:pt x="10663" y="1211"/>
                </a:lnTo>
                <a:lnTo>
                  <a:pt x="10848" y="1330"/>
                </a:lnTo>
                <a:lnTo>
                  <a:pt x="10260" y="2242"/>
                </a:lnTo>
                <a:lnTo>
                  <a:pt x="10075" y="2123"/>
                </a:lnTo>
                <a:close/>
                <a:moveTo>
                  <a:pt x="10739" y="1892"/>
                </a:moveTo>
                <a:cubicBezTo>
                  <a:pt x="10807" y="1805"/>
                  <a:pt x="10878" y="1742"/>
                  <a:pt x="10950" y="1703"/>
                </a:cubicBezTo>
                <a:cubicBezTo>
                  <a:pt x="11004" y="1674"/>
                  <a:pt x="11061" y="1656"/>
                  <a:pt x="11122" y="1647"/>
                </a:cubicBezTo>
                <a:cubicBezTo>
                  <a:pt x="11182" y="1639"/>
                  <a:pt x="11239" y="1642"/>
                  <a:pt x="11292" y="1656"/>
                </a:cubicBezTo>
                <a:cubicBezTo>
                  <a:pt x="11363" y="1676"/>
                  <a:pt x="11434" y="1712"/>
                  <a:pt x="11503" y="1767"/>
                </a:cubicBezTo>
                <a:cubicBezTo>
                  <a:pt x="11629" y="1865"/>
                  <a:pt x="11700" y="1983"/>
                  <a:pt x="11714" y="2120"/>
                </a:cubicBezTo>
                <a:cubicBezTo>
                  <a:pt x="11729" y="2258"/>
                  <a:pt x="11682" y="2396"/>
                  <a:pt x="11573" y="2536"/>
                </a:cubicBezTo>
                <a:cubicBezTo>
                  <a:pt x="11465" y="2674"/>
                  <a:pt x="11342" y="2753"/>
                  <a:pt x="11206" y="2773"/>
                </a:cubicBezTo>
                <a:cubicBezTo>
                  <a:pt x="11070" y="2792"/>
                  <a:pt x="10939" y="2753"/>
                  <a:pt x="10814" y="2655"/>
                </a:cubicBezTo>
                <a:cubicBezTo>
                  <a:pt x="10687" y="2555"/>
                  <a:pt x="10616" y="2437"/>
                  <a:pt x="10601" y="2301"/>
                </a:cubicBezTo>
                <a:cubicBezTo>
                  <a:pt x="10587" y="2165"/>
                  <a:pt x="10633" y="2028"/>
                  <a:pt x="10739" y="1892"/>
                </a:cubicBezTo>
                <a:close/>
                <a:moveTo>
                  <a:pt x="10922" y="2025"/>
                </a:moveTo>
                <a:cubicBezTo>
                  <a:pt x="10846" y="2122"/>
                  <a:pt x="10811" y="2213"/>
                  <a:pt x="10817" y="2298"/>
                </a:cubicBezTo>
                <a:cubicBezTo>
                  <a:pt x="10823" y="2383"/>
                  <a:pt x="10860" y="2452"/>
                  <a:pt x="10929" y="2506"/>
                </a:cubicBezTo>
                <a:cubicBezTo>
                  <a:pt x="10998" y="2560"/>
                  <a:pt x="11074" y="2579"/>
                  <a:pt x="11157" y="2565"/>
                </a:cubicBezTo>
                <a:cubicBezTo>
                  <a:pt x="11240" y="2549"/>
                  <a:pt x="11320" y="2492"/>
                  <a:pt x="11398" y="2393"/>
                </a:cubicBezTo>
                <a:cubicBezTo>
                  <a:pt x="11475" y="2295"/>
                  <a:pt x="11510" y="2205"/>
                  <a:pt x="11505" y="2123"/>
                </a:cubicBezTo>
                <a:cubicBezTo>
                  <a:pt x="11499" y="2041"/>
                  <a:pt x="11461" y="1972"/>
                  <a:pt x="11390" y="1916"/>
                </a:cubicBezTo>
                <a:cubicBezTo>
                  <a:pt x="11318" y="1861"/>
                  <a:pt x="11242" y="1840"/>
                  <a:pt x="11160" y="1855"/>
                </a:cubicBezTo>
                <a:cubicBezTo>
                  <a:pt x="11078" y="1870"/>
                  <a:pt x="10999" y="1926"/>
                  <a:pt x="10922" y="2025"/>
                </a:cubicBezTo>
                <a:close/>
                <a:moveTo>
                  <a:pt x="11364" y="3081"/>
                </a:moveTo>
                <a:lnTo>
                  <a:pt x="12148" y="2331"/>
                </a:lnTo>
                <a:lnTo>
                  <a:pt x="12295" y="2485"/>
                </a:lnTo>
                <a:lnTo>
                  <a:pt x="12079" y="3310"/>
                </a:lnTo>
                <a:lnTo>
                  <a:pt x="12604" y="2808"/>
                </a:lnTo>
                <a:lnTo>
                  <a:pt x="12744" y="2954"/>
                </a:lnTo>
                <a:lnTo>
                  <a:pt x="11960" y="3704"/>
                </a:lnTo>
                <a:lnTo>
                  <a:pt x="11809" y="3546"/>
                </a:lnTo>
                <a:lnTo>
                  <a:pt x="12020" y="2735"/>
                </a:lnTo>
                <a:lnTo>
                  <a:pt x="11505" y="3228"/>
                </a:lnTo>
                <a:lnTo>
                  <a:pt x="11364" y="3081"/>
                </a:lnTo>
                <a:close/>
              </a:path>
            </a:pathLst>
          </a:custGeom>
          <a:solidFill>
            <a:srgbClr val="00A7E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23" name="Freeform 14"/>
          <p:cNvSpPr>
            <a:spLocks noEditPoints="1"/>
          </p:cNvSpPr>
          <p:nvPr/>
        </p:nvSpPr>
        <p:spPr bwMode="auto">
          <a:xfrm>
            <a:off x="2747808" y="5617052"/>
            <a:ext cx="814028" cy="504180"/>
          </a:xfrm>
          <a:custGeom>
            <a:avLst/>
            <a:gdLst>
              <a:gd name="T0" fmla="*/ 752 w 5064"/>
              <a:gd name="T1" fmla="*/ 0 h 3135"/>
              <a:gd name="T2" fmla="*/ 1181 w 5064"/>
              <a:gd name="T3" fmla="*/ 435 h 3135"/>
              <a:gd name="T4" fmla="*/ 1119 w 5064"/>
              <a:gd name="T5" fmla="*/ 816 h 3135"/>
              <a:gd name="T6" fmla="*/ 836 w 5064"/>
              <a:gd name="T7" fmla="*/ 925 h 3135"/>
              <a:gd name="T8" fmla="*/ 545 w 5064"/>
              <a:gd name="T9" fmla="*/ 738 h 3135"/>
              <a:gd name="T10" fmla="*/ 158 w 5064"/>
              <a:gd name="T11" fmla="*/ 934 h 3135"/>
              <a:gd name="T12" fmla="*/ 783 w 5064"/>
              <a:gd name="T13" fmla="*/ 284 h 3135"/>
              <a:gd name="T14" fmla="*/ 655 w 5064"/>
              <a:gd name="T15" fmla="*/ 590 h 3135"/>
              <a:gd name="T16" fmla="*/ 878 w 5064"/>
              <a:gd name="T17" fmla="*/ 706 h 3135"/>
              <a:gd name="T18" fmla="*/ 997 w 5064"/>
              <a:gd name="T19" fmla="*/ 567 h 3135"/>
              <a:gd name="T20" fmla="*/ 859 w 5064"/>
              <a:gd name="T21" fmla="*/ 357 h 3135"/>
              <a:gd name="T22" fmla="*/ 1023 w 5064"/>
              <a:gd name="T23" fmla="*/ 999 h 3135"/>
              <a:gd name="T24" fmla="*/ 1394 w 5064"/>
              <a:gd name="T25" fmla="*/ 738 h 3135"/>
              <a:gd name="T26" fmla="*/ 1781 w 5064"/>
              <a:gd name="T27" fmla="*/ 841 h 3135"/>
              <a:gd name="T28" fmla="*/ 1883 w 5064"/>
              <a:gd name="T29" fmla="*/ 1607 h 3135"/>
              <a:gd name="T30" fmla="*/ 1130 w 5064"/>
              <a:gd name="T31" fmla="*/ 1758 h 3135"/>
              <a:gd name="T32" fmla="*/ 1023 w 5064"/>
              <a:gd name="T33" fmla="*/ 999 h 3135"/>
              <a:gd name="T34" fmla="*/ 1118 w 5064"/>
              <a:gd name="T35" fmla="*/ 1401 h 3135"/>
              <a:gd name="T36" fmla="*/ 1469 w 5064"/>
              <a:gd name="T37" fmla="*/ 1653 h 3135"/>
              <a:gd name="T38" fmla="*/ 1797 w 5064"/>
              <a:gd name="T39" fmla="*/ 1197 h 3135"/>
              <a:gd name="T40" fmla="*/ 1442 w 5064"/>
              <a:gd name="T41" fmla="*/ 944 h 3135"/>
              <a:gd name="T42" fmla="*/ 1722 w 5064"/>
              <a:gd name="T43" fmla="*/ 2139 h 3135"/>
              <a:gd name="T44" fmla="*/ 2401 w 5064"/>
              <a:gd name="T45" fmla="*/ 1276 h 3135"/>
              <a:gd name="T46" fmla="*/ 2486 w 5064"/>
              <a:gd name="T47" fmla="*/ 2318 h 3135"/>
              <a:gd name="T48" fmla="*/ 1722 w 5064"/>
              <a:gd name="T49" fmla="*/ 2139 h 3135"/>
              <a:gd name="T50" fmla="*/ 2983 w 5064"/>
              <a:gd name="T51" fmla="*/ 1547 h 3135"/>
              <a:gd name="T52" fmla="*/ 2742 w 5064"/>
              <a:gd name="T53" fmla="*/ 2628 h 3135"/>
              <a:gd name="T54" fmla="*/ 3718 w 5064"/>
              <a:gd name="T55" fmla="*/ 2553 h 3135"/>
              <a:gd name="T56" fmla="*/ 3660 w 5064"/>
              <a:gd name="T57" fmla="*/ 2883 h 3135"/>
              <a:gd name="T58" fmla="*/ 3069 w 5064"/>
              <a:gd name="T59" fmla="*/ 2622 h 3135"/>
              <a:gd name="T60" fmla="*/ 3330 w 5064"/>
              <a:gd name="T61" fmla="*/ 1839 h 3135"/>
              <a:gd name="T62" fmla="*/ 3996 w 5064"/>
              <a:gd name="T63" fmla="*/ 2027 h 3135"/>
              <a:gd name="T64" fmla="*/ 3816 w 5064"/>
              <a:gd name="T65" fmla="*/ 2233 h 3135"/>
              <a:gd name="T66" fmla="*/ 3657 w 5064"/>
              <a:gd name="T67" fmla="*/ 1988 h 3135"/>
              <a:gd name="T68" fmla="*/ 3284 w 5064"/>
              <a:gd name="T69" fmla="*/ 2250 h 3135"/>
              <a:gd name="T70" fmla="*/ 3416 w 5064"/>
              <a:gd name="T71" fmla="*/ 2695 h 3135"/>
              <a:gd name="T72" fmla="*/ 3718 w 5064"/>
              <a:gd name="T73" fmla="*/ 2553 h 3135"/>
              <a:gd name="T74" fmla="*/ 4342 w 5064"/>
              <a:gd name="T75" fmla="*/ 2646 h 3135"/>
              <a:gd name="T76" fmla="*/ 4319 w 5064"/>
              <a:gd name="T77" fmla="*/ 2002 h 3135"/>
              <a:gd name="T78" fmla="*/ 4816 w 5064"/>
              <a:gd name="T79" fmla="*/ 2095 h 3135"/>
              <a:gd name="T80" fmla="*/ 4557 w 5064"/>
              <a:gd name="T81" fmla="*/ 2688 h 3135"/>
              <a:gd name="T82" fmla="*/ 4257 w 5064"/>
              <a:gd name="T83" fmla="*/ 3094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064" h="3135">
                <a:moveTo>
                  <a:pt x="0" y="782"/>
                </a:moveTo>
                <a:lnTo>
                  <a:pt x="752" y="0"/>
                </a:lnTo>
                <a:lnTo>
                  <a:pt x="1005" y="243"/>
                </a:lnTo>
                <a:cubicBezTo>
                  <a:pt x="1101" y="335"/>
                  <a:pt x="1160" y="399"/>
                  <a:pt x="1181" y="435"/>
                </a:cubicBezTo>
                <a:cubicBezTo>
                  <a:pt x="1215" y="490"/>
                  <a:pt x="1228" y="551"/>
                  <a:pt x="1220" y="620"/>
                </a:cubicBezTo>
                <a:cubicBezTo>
                  <a:pt x="1213" y="688"/>
                  <a:pt x="1179" y="753"/>
                  <a:pt x="1119" y="816"/>
                </a:cubicBezTo>
                <a:cubicBezTo>
                  <a:pt x="1073" y="864"/>
                  <a:pt x="1025" y="896"/>
                  <a:pt x="977" y="912"/>
                </a:cubicBezTo>
                <a:cubicBezTo>
                  <a:pt x="928" y="928"/>
                  <a:pt x="881" y="932"/>
                  <a:pt x="836" y="925"/>
                </a:cubicBezTo>
                <a:cubicBezTo>
                  <a:pt x="792" y="918"/>
                  <a:pt x="752" y="904"/>
                  <a:pt x="719" y="884"/>
                </a:cubicBezTo>
                <a:cubicBezTo>
                  <a:pt x="674" y="855"/>
                  <a:pt x="616" y="807"/>
                  <a:pt x="545" y="738"/>
                </a:cubicBezTo>
                <a:lnTo>
                  <a:pt x="442" y="639"/>
                </a:lnTo>
                <a:lnTo>
                  <a:pt x="158" y="934"/>
                </a:lnTo>
                <a:lnTo>
                  <a:pt x="0" y="782"/>
                </a:lnTo>
                <a:close/>
                <a:moveTo>
                  <a:pt x="783" y="284"/>
                </a:moveTo>
                <a:lnTo>
                  <a:pt x="569" y="507"/>
                </a:lnTo>
                <a:lnTo>
                  <a:pt x="655" y="590"/>
                </a:lnTo>
                <a:cubicBezTo>
                  <a:pt x="717" y="649"/>
                  <a:pt x="762" y="685"/>
                  <a:pt x="791" y="697"/>
                </a:cubicBezTo>
                <a:cubicBezTo>
                  <a:pt x="820" y="709"/>
                  <a:pt x="849" y="712"/>
                  <a:pt x="878" y="706"/>
                </a:cubicBezTo>
                <a:cubicBezTo>
                  <a:pt x="906" y="699"/>
                  <a:pt x="932" y="685"/>
                  <a:pt x="954" y="662"/>
                </a:cubicBezTo>
                <a:cubicBezTo>
                  <a:pt x="981" y="633"/>
                  <a:pt x="996" y="602"/>
                  <a:pt x="997" y="567"/>
                </a:cubicBezTo>
                <a:cubicBezTo>
                  <a:pt x="998" y="532"/>
                  <a:pt x="988" y="501"/>
                  <a:pt x="967" y="471"/>
                </a:cubicBezTo>
                <a:cubicBezTo>
                  <a:pt x="952" y="450"/>
                  <a:pt x="916" y="412"/>
                  <a:pt x="859" y="357"/>
                </a:cubicBezTo>
                <a:lnTo>
                  <a:pt x="783" y="284"/>
                </a:lnTo>
                <a:close/>
                <a:moveTo>
                  <a:pt x="1023" y="999"/>
                </a:moveTo>
                <a:cubicBezTo>
                  <a:pt x="1087" y="909"/>
                  <a:pt x="1155" y="843"/>
                  <a:pt x="1225" y="801"/>
                </a:cubicBezTo>
                <a:cubicBezTo>
                  <a:pt x="1277" y="770"/>
                  <a:pt x="1334" y="749"/>
                  <a:pt x="1394" y="738"/>
                </a:cubicBezTo>
                <a:cubicBezTo>
                  <a:pt x="1454" y="727"/>
                  <a:pt x="1511" y="728"/>
                  <a:pt x="1565" y="740"/>
                </a:cubicBezTo>
                <a:cubicBezTo>
                  <a:pt x="1637" y="756"/>
                  <a:pt x="1709" y="790"/>
                  <a:pt x="1781" y="841"/>
                </a:cubicBezTo>
                <a:cubicBezTo>
                  <a:pt x="1911" y="934"/>
                  <a:pt x="1986" y="1049"/>
                  <a:pt x="2007" y="1186"/>
                </a:cubicBezTo>
                <a:cubicBezTo>
                  <a:pt x="2027" y="1322"/>
                  <a:pt x="1986" y="1463"/>
                  <a:pt x="1883" y="1607"/>
                </a:cubicBezTo>
                <a:cubicBezTo>
                  <a:pt x="1781" y="1749"/>
                  <a:pt x="1662" y="1834"/>
                  <a:pt x="1527" y="1859"/>
                </a:cubicBezTo>
                <a:cubicBezTo>
                  <a:pt x="1392" y="1884"/>
                  <a:pt x="1259" y="1850"/>
                  <a:pt x="1130" y="1758"/>
                </a:cubicBezTo>
                <a:cubicBezTo>
                  <a:pt x="998" y="1664"/>
                  <a:pt x="922" y="1549"/>
                  <a:pt x="902" y="1414"/>
                </a:cubicBezTo>
                <a:cubicBezTo>
                  <a:pt x="882" y="1278"/>
                  <a:pt x="922" y="1140"/>
                  <a:pt x="1023" y="999"/>
                </a:cubicBezTo>
                <a:close/>
                <a:moveTo>
                  <a:pt x="1211" y="1124"/>
                </a:moveTo>
                <a:cubicBezTo>
                  <a:pt x="1139" y="1224"/>
                  <a:pt x="1108" y="1317"/>
                  <a:pt x="1118" y="1401"/>
                </a:cubicBezTo>
                <a:cubicBezTo>
                  <a:pt x="1127" y="1486"/>
                  <a:pt x="1167" y="1554"/>
                  <a:pt x="1239" y="1605"/>
                </a:cubicBezTo>
                <a:cubicBezTo>
                  <a:pt x="1310" y="1656"/>
                  <a:pt x="1387" y="1672"/>
                  <a:pt x="1469" y="1653"/>
                </a:cubicBezTo>
                <a:cubicBezTo>
                  <a:pt x="1551" y="1634"/>
                  <a:pt x="1629" y="1574"/>
                  <a:pt x="1702" y="1471"/>
                </a:cubicBezTo>
                <a:cubicBezTo>
                  <a:pt x="1775" y="1370"/>
                  <a:pt x="1806" y="1278"/>
                  <a:pt x="1797" y="1197"/>
                </a:cubicBezTo>
                <a:cubicBezTo>
                  <a:pt x="1789" y="1115"/>
                  <a:pt x="1747" y="1048"/>
                  <a:pt x="1674" y="995"/>
                </a:cubicBezTo>
                <a:cubicBezTo>
                  <a:pt x="1600" y="943"/>
                  <a:pt x="1523" y="926"/>
                  <a:pt x="1442" y="944"/>
                </a:cubicBezTo>
                <a:cubicBezTo>
                  <a:pt x="1360" y="962"/>
                  <a:pt x="1284" y="1022"/>
                  <a:pt x="1211" y="1124"/>
                </a:cubicBezTo>
                <a:close/>
                <a:moveTo>
                  <a:pt x="1722" y="2139"/>
                </a:moveTo>
                <a:lnTo>
                  <a:pt x="2205" y="1177"/>
                </a:lnTo>
                <a:lnTo>
                  <a:pt x="2401" y="1276"/>
                </a:lnTo>
                <a:lnTo>
                  <a:pt x="2000" y="2074"/>
                </a:lnTo>
                <a:lnTo>
                  <a:pt x="2486" y="2318"/>
                </a:lnTo>
                <a:lnTo>
                  <a:pt x="2404" y="2482"/>
                </a:lnTo>
                <a:lnTo>
                  <a:pt x="1722" y="2139"/>
                </a:lnTo>
                <a:close/>
                <a:moveTo>
                  <a:pt x="2541" y="2538"/>
                </a:moveTo>
                <a:lnTo>
                  <a:pt x="2983" y="1547"/>
                </a:lnTo>
                <a:lnTo>
                  <a:pt x="3184" y="1637"/>
                </a:lnTo>
                <a:lnTo>
                  <a:pt x="2742" y="2628"/>
                </a:lnTo>
                <a:lnTo>
                  <a:pt x="2541" y="2538"/>
                </a:lnTo>
                <a:close/>
                <a:moveTo>
                  <a:pt x="3718" y="2553"/>
                </a:moveTo>
                <a:lnTo>
                  <a:pt x="3899" y="2682"/>
                </a:lnTo>
                <a:cubicBezTo>
                  <a:pt x="3830" y="2785"/>
                  <a:pt x="3750" y="2852"/>
                  <a:pt x="3660" y="2883"/>
                </a:cubicBezTo>
                <a:cubicBezTo>
                  <a:pt x="3570" y="2914"/>
                  <a:pt x="3470" y="2911"/>
                  <a:pt x="3359" y="2874"/>
                </a:cubicBezTo>
                <a:cubicBezTo>
                  <a:pt x="3222" y="2829"/>
                  <a:pt x="3126" y="2745"/>
                  <a:pt x="3069" y="2622"/>
                </a:cubicBezTo>
                <a:cubicBezTo>
                  <a:pt x="3012" y="2499"/>
                  <a:pt x="3010" y="2357"/>
                  <a:pt x="3064" y="2194"/>
                </a:cubicBezTo>
                <a:cubicBezTo>
                  <a:pt x="3121" y="2023"/>
                  <a:pt x="3210" y="1905"/>
                  <a:pt x="3330" y="1839"/>
                </a:cubicBezTo>
                <a:cubicBezTo>
                  <a:pt x="3450" y="1774"/>
                  <a:pt x="3582" y="1765"/>
                  <a:pt x="3726" y="1813"/>
                </a:cubicBezTo>
                <a:cubicBezTo>
                  <a:pt x="3852" y="1855"/>
                  <a:pt x="3942" y="1926"/>
                  <a:pt x="3996" y="2027"/>
                </a:cubicBezTo>
                <a:cubicBezTo>
                  <a:pt x="4028" y="2087"/>
                  <a:pt x="4042" y="2162"/>
                  <a:pt x="4038" y="2252"/>
                </a:cubicBezTo>
                <a:lnTo>
                  <a:pt x="3816" y="2233"/>
                </a:lnTo>
                <a:cubicBezTo>
                  <a:pt x="3822" y="2175"/>
                  <a:pt x="3811" y="2125"/>
                  <a:pt x="3782" y="2081"/>
                </a:cubicBezTo>
                <a:cubicBezTo>
                  <a:pt x="3754" y="2037"/>
                  <a:pt x="3712" y="2006"/>
                  <a:pt x="3657" y="1988"/>
                </a:cubicBezTo>
                <a:cubicBezTo>
                  <a:pt x="3580" y="1962"/>
                  <a:pt x="3509" y="1969"/>
                  <a:pt x="3443" y="2008"/>
                </a:cubicBezTo>
                <a:cubicBezTo>
                  <a:pt x="3378" y="2047"/>
                  <a:pt x="3324" y="2128"/>
                  <a:pt x="3284" y="2250"/>
                </a:cubicBezTo>
                <a:cubicBezTo>
                  <a:pt x="3240" y="2380"/>
                  <a:pt x="3233" y="2481"/>
                  <a:pt x="3261" y="2551"/>
                </a:cubicBezTo>
                <a:cubicBezTo>
                  <a:pt x="3290" y="2622"/>
                  <a:pt x="3341" y="2670"/>
                  <a:pt x="3416" y="2695"/>
                </a:cubicBezTo>
                <a:cubicBezTo>
                  <a:pt x="3472" y="2714"/>
                  <a:pt x="3525" y="2712"/>
                  <a:pt x="3577" y="2690"/>
                </a:cubicBezTo>
                <a:cubicBezTo>
                  <a:pt x="3628" y="2668"/>
                  <a:pt x="3675" y="2623"/>
                  <a:pt x="3718" y="2553"/>
                </a:cubicBezTo>
                <a:close/>
                <a:moveTo>
                  <a:pt x="4257" y="3094"/>
                </a:moveTo>
                <a:lnTo>
                  <a:pt x="4342" y="2646"/>
                </a:lnTo>
                <a:lnTo>
                  <a:pt x="4066" y="1955"/>
                </a:lnTo>
                <a:lnTo>
                  <a:pt x="4319" y="2002"/>
                </a:lnTo>
                <a:lnTo>
                  <a:pt x="4492" y="2472"/>
                </a:lnTo>
                <a:lnTo>
                  <a:pt x="4816" y="2095"/>
                </a:lnTo>
                <a:lnTo>
                  <a:pt x="5064" y="2142"/>
                </a:lnTo>
                <a:lnTo>
                  <a:pt x="4557" y="2688"/>
                </a:lnTo>
                <a:lnTo>
                  <a:pt x="4473" y="3135"/>
                </a:lnTo>
                <a:lnTo>
                  <a:pt x="4257" y="3094"/>
                </a:lnTo>
                <a:close/>
              </a:path>
            </a:pathLst>
          </a:custGeom>
          <a:solidFill>
            <a:srgbClr val="00A7E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24" name="Freeform 15"/>
          <p:cNvSpPr>
            <a:spLocks noEditPoints="1"/>
          </p:cNvSpPr>
          <p:nvPr/>
        </p:nvSpPr>
        <p:spPr bwMode="auto">
          <a:xfrm>
            <a:off x="5564717" y="5420314"/>
            <a:ext cx="972862" cy="715959"/>
          </a:xfrm>
          <a:custGeom>
            <a:avLst/>
            <a:gdLst>
              <a:gd name="T0" fmla="*/ 392 w 6051"/>
              <a:gd name="T1" fmla="*/ 3314 h 4454"/>
              <a:gd name="T2" fmla="*/ 777 w 6051"/>
              <a:gd name="T3" fmla="*/ 3364 h 4454"/>
              <a:gd name="T4" fmla="*/ 994 w 6051"/>
              <a:gd name="T5" fmla="*/ 3763 h 4454"/>
              <a:gd name="T6" fmla="*/ 925 w 6051"/>
              <a:gd name="T7" fmla="*/ 4206 h 4454"/>
              <a:gd name="T8" fmla="*/ 604 w 6051"/>
              <a:gd name="T9" fmla="*/ 4378 h 4454"/>
              <a:gd name="T10" fmla="*/ 0 w 6051"/>
              <a:gd name="T11" fmla="*/ 3387 h 4454"/>
              <a:gd name="T12" fmla="*/ 382 w 6051"/>
              <a:gd name="T13" fmla="*/ 4233 h 4454"/>
              <a:gd name="T14" fmla="*/ 670 w 6051"/>
              <a:gd name="T15" fmla="*/ 4168 h 4454"/>
              <a:gd name="T16" fmla="*/ 785 w 6051"/>
              <a:gd name="T17" fmla="*/ 3994 h 4454"/>
              <a:gd name="T18" fmla="*/ 712 w 6051"/>
              <a:gd name="T19" fmla="*/ 3609 h 4454"/>
              <a:gd name="T20" fmla="*/ 524 w 6051"/>
              <a:gd name="T21" fmla="*/ 3486 h 4454"/>
              <a:gd name="T22" fmla="*/ 249 w 6051"/>
              <a:gd name="T23" fmla="*/ 3527 h 4454"/>
              <a:gd name="T24" fmla="*/ 981 w 6051"/>
              <a:gd name="T25" fmla="*/ 3193 h 4454"/>
              <a:gd name="T26" fmla="*/ 1804 w 6051"/>
              <a:gd name="T27" fmla="*/ 3154 h 4454"/>
              <a:gd name="T28" fmla="*/ 1307 w 6051"/>
              <a:gd name="T29" fmla="*/ 3543 h 4454"/>
              <a:gd name="T30" fmla="*/ 1879 w 6051"/>
              <a:gd name="T31" fmla="*/ 3574 h 4454"/>
              <a:gd name="T32" fmla="*/ 1435 w 6051"/>
              <a:gd name="T33" fmla="*/ 4003 h 4454"/>
              <a:gd name="T34" fmla="*/ 2066 w 6051"/>
              <a:gd name="T35" fmla="*/ 4017 h 4454"/>
              <a:gd name="T36" fmla="*/ 2244 w 6051"/>
              <a:gd name="T37" fmla="*/ 3938 h 4454"/>
              <a:gd name="T38" fmla="*/ 2001 w 6051"/>
              <a:gd name="T39" fmla="*/ 2867 h 4454"/>
              <a:gd name="T40" fmla="*/ 2864 w 6051"/>
              <a:gd name="T41" fmla="*/ 3456 h 4454"/>
              <a:gd name="T42" fmla="*/ 2244 w 6051"/>
              <a:gd name="T43" fmla="*/ 3938 h 4454"/>
              <a:gd name="T44" fmla="*/ 2590 w 6051"/>
              <a:gd name="T45" fmla="*/ 2581 h 4454"/>
              <a:gd name="T46" fmla="*/ 3268 w 6051"/>
              <a:gd name="T47" fmla="*/ 3456 h 4454"/>
              <a:gd name="T48" fmla="*/ 3683 w 6051"/>
              <a:gd name="T49" fmla="*/ 3202 h 4454"/>
              <a:gd name="T50" fmla="*/ 2975 w 6051"/>
              <a:gd name="T51" fmla="*/ 2367 h 4454"/>
              <a:gd name="T52" fmla="*/ 3431 w 6051"/>
              <a:gd name="T53" fmla="*/ 2078 h 4454"/>
              <a:gd name="T54" fmla="*/ 3883 w 6051"/>
              <a:gd name="T55" fmla="*/ 3075 h 4454"/>
              <a:gd name="T56" fmla="*/ 4293 w 6051"/>
              <a:gd name="T57" fmla="*/ 2794 h 4454"/>
              <a:gd name="T58" fmla="*/ 4198 w 6051"/>
              <a:gd name="T59" fmla="*/ 1447 h 4454"/>
              <a:gd name="T60" fmla="*/ 3874 w 6051"/>
              <a:gd name="T61" fmla="*/ 1965 h 4454"/>
              <a:gd name="T62" fmla="*/ 4443 w 6051"/>
              <a:gd name="T63" fmla="*/ 1796 h 4454"/>
              <a:gd name="T64" fmla="*/ 4150 w 6051"/>
              <a:gd name="T65" fmla="*/ 2288 h 4454"/>
              <a:gd name="T66" fmla="*/ 4800 w 6051"/>
              <a:gd name="T67" fmla="*/ 2119 h 4454"/>
              <a:gd name="T68" fmla="*/ 4293 w 6051"/>
              <a:gd name="T69" fmla="*/ 2794 h 4454"/>
              <a:gd name="T70" fmla="*/ 4271 w 6051"/>
              <a:gd name="T71" fmla="*/ 1377 h 4454"/>
              <a:gd name="T72" fmla="*/ 4787 w 6051"/>
              <a:gd name="T73" fmla="*/ 882 h 4454"/>
              <a:gd name="T74" fmla="*/ 5106 w 6051"/>
              <a:gd name="T75" fmla="*/ 947 h 4454"/>
              <a:gd name="T76" fmla="*/ 5126 w 6051"/>
              <a:gd name="T77" fmla="*/ 1362 h 4454"/>
              <a:gd name="T78" fmla="*/ 5485 w 6051"/>
              <a:gd name="T79" fmla="*/ 1374 h 4454"/>
              <a:gd name="T80" fmla="*/ 5548 w 6051"/>
              <a:gd name="T81" fmla="*/ 1614 h 4454"/>
              <a:gd name="T82" fmla="*/ 5074 w 6051"/>
              <a:gd name="T83" fmla="*/ 1536 h 4454"/>
              <a:gd name="T84" fmla="*/ 4910 w 6051"/>
              <a:gd name="T85" fmla="*/ 1624 h 4454"/>
              <a:gd name="T86" fmla="*/ 5206 w 6051"/>
              <a:gd name="T87" fmla="*/ 1970 h 4454"/>
              <a:gd name="T88" fmla="*/ 4755 w 6051"/>
              <a:gd name="T89" fmla="*/ 1537 h 4454"/>
              <a:gd name="T90" fmla="*/ 4994 w 6051"/>
              <a:gd name="T91" fmla="*/ 1269 h 4454"/>
              <a:gd name="T92" fmla="*/ 4960 w 6051"/>
              <a:gd name="T93" fmla="*/ 1120 h 4454"/>
              <a:gd name="T94" fmla="*/ 4788 w 6051"/>
              <a:gd name="T95" fmla="*/ 1110 h 4454"/>
              <a:gd name="T96" fmla="*/ 4556 w 6051"/>
              <a:gd name="T97" fmla="*/ 1346 h 4454"/>
              <a:gd name="T98" fmla="*/ 5923 w 6051"/>
              <a:gd name="T99" fmla="*/ 1133 h 4454"/>
              <a:gd name="T100" fmla="*/ 4809 w 6051"/>
              <a:gd name="T101" fmla="*/ 827 h 4454"/>
              <a:gd name="T102" fmla="*/ 5457 w 6051"/>
              <a:gd name="T103" fmla="*/ 658 h 4454"/>
              <a:gd name="T104" fmla="*/ 5399 w 6051"/>
              <a:gd name="T105" fmla="*/ 0 h 4454"/>
              <a:gd name="T106" fmla="*/ 6051 w 6051"/>
              <a:gd name="T107" fmla="*/ 955 h 4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51" h="4454">
                <a:moveTo>
                  <a:pt x="0" y="3387"/>
                </a:moveTo>
                <a:lnTo>
                  <a:pt x="392" y="3314"/>
                </a:lnTo>
                <a:cubicBezTo>
                  <a:pt x="481" y="3297"/>
                  <a:pt x="550" y="3291"/>
                  <a:pt x="599" y="3296"/>
                </a:cubicBezTo>
                <a:cubicBezTo>
                  <a:pt x="664" y="3303"/>
                  <a:pt x="724" y="3325"/>
                  <a:pt x="777" y="3364"/>
                </a:cubicBezTo>
                <a:cubicBezTo>
                  <a:pt x="831" y="3403"/>
                  <a:pt x="876" y="3454"/>
                  <a:pt x="912" y="3518"/>
                </a:cubicBezTo>
                <a:cubicBezTo>
                  <a:pt x="947" y="3582"/>
                  <a:pt x="975" y="3664"/>
                  <a:pt x="994" y="3763"/>
                </a:cubicBezTo>
                <a:cubicBezTo>
                  <a:pt x="1010" y="3851"/>
                  <a:pt x="1013" y="3929"/>
                  <a:pt x="1003" y="3996"/>
                </a:cubicBezTo>
                <a:cubicBezTo>
                  <a:pt x="991" y="4079"/>
                  <a:pt x="965" y="4149"/>
                  <a:pt x="925" y="4206"/>
                </a:cubicBezTo>
                <a:cubicBezTo>
                  <a:pt x="894" y="4250"/>
                  <a:pt x="849" y="4287"/>
                  <a:pt x="790" y="4320"/>
                </a:cubicBezTo>
                <a:cubicBezTo>
                  <a:pt x="745" y="4344"/>
                  <a:pt x="683" y="4363"/>
                  <a:pt x="604" y="4378"/>
                </a:cubicBezTo>
                <a:lnTo>
                  <a:pt x="200" y="4454"/>
                </a:lnTo>
                <a:lnTo>
                  <a:pt x="0" y="3387"/>
                </a:lnTo>
                <a:close/>
                <a:moveTo>
                  <a:pt x="249" y="3527"/>
                </a:moveTo>
                <a:lnTo>
                  <a:pt x="382" y="4233"/>
                </a:lnTo>
                <a:lnTo>
                  <a:pt x="542" y="4203"/>
                </a:lnTo>
                <a:cubicBezTo>
                  <a:pt x="602" y="4192"/>
                  <a:pt x="644" y="4180"/>
                  <a:pt x="670" y="4168"/>
                </a:cubicBezTo>
                <a:cubicBezTo>
                  <a:pt x="703" y="4153"/>
                  <a:pt x="729" y="4133"/>
                  <a:pt x="748" y="4108"/>
                </a:cubicBezTo>
                <a:cubicBezTo>
                  <a:pt x="767" y="4083"/>
                  <a:pt x="779" y="4045"/>
                  <a:pt x="785" y="3994"/>
                </a:cubicBezTo>
                <a:cubicBezTo>
                  <a:pt x="790" y="3944"/>
                  <a:pt x="785" y="3877"/>
                  <a:pt x="770" y="3795"/>
                </a:cubicBezTo>
                <a:cubicBezTo>
                  <a:pt x="754" y="3713"/>
                  <a:pt x="735" y="3651"/>
                  <a:pt x="712" y="3609"/>
                </a:cubicBezTo>
                <a:cubicBezTo>
                  <a:pt x="690" y="3568"/>
                  <a:pt x="663" y="3538"/>
                  <a:pt x="632" y="3518"/>
                </a:cubicBezTo>
                <a:cubicBezTo>
                  <a:pt x="602" y="3498"/>
                  <a:pt x="565" y="3487"/>
                  <a:pt x="524" y="3486"/>
                </a:cubicBezTo>
                <a:cubicBezTo>
                  <a:pt x="493" y="3485"/>
                  <a:pt x="433" y="3493"/>
                  <a:pt x="346" y="3509"/>
                </a:cubicBezTo>
                <a:lnTo>
                  <a:pt x="249" y="3527"/>
                </a:lnTo>
                <a:close/>
                <a:moveTo>
                  <a:pt x="1272" y="4238"/>
                </a:moveTo>
                <a:lnTo>
                  <a:pt x="981" y="3193"/>
                </a:lnTo>
                <a:lnTo>
                  <a:pt x="1755" y="2978"/>
                </a:lnTo>
                <a:lnTo>
                  <a:pt x="1804" y="3154"/>
                </a:lnTo>
                <a:lnTo>
                  <a:pt x="1242" y="3311"/>
                </a:lnTo>
                <a:lnTo>
                  <a:pt x="1307" y="3543"/>
                </a:lnTo>
                <a:lnTo>
                  <a:pt x="1829" y="3397"/>
                </a:lnTo>
                <a:lnTo>
                  <a:pt x="1879" y="3574"/>
                </a:lnTo>
                <a:lnTo>
                  <a:pt x="1356" y="3720"/>
                </a:lnTo>
                <a:lnTo>
                  <a:pt x="1435" y="4003"/>
                </a:lnTo>
                <a:lnTo>
                  <a:pt x="2017" y="3841"/>
                </a:lnTo>
                <a:lnTo>
                  <a:pt x="2066" y="4017"/>
                </a:lnTo>
                <a:lnTo>
                  <a:pt x="1272" y="4238"/>
                </a:lnTo>
                <a:close/>
                <a:moveTo>
                  <a:pt x="2244" y="3938"/>
                </a:moveTo>
                <a:lnTo>
                  <a:pt x="1801" y="2957"/>
                </a:lnTo>
                <a:lnTo>
                  <a:pt x="2001" y="2867"/>
                </a:lnTo>
                <a:lnTo>
                  <a:pt x="2369" y="3680"/>
                </a:lnTo>
                <a:lnTo>
                  <a:pt x="2864" y="3456"/>
                </a:lnTo>
                <a:lnTo>
                  <a:pt x="2940" y="3623"/>
                </a:lnTo>
                <a:lnTo>
                  <a:pt x="2244" y="3938"/>
                </a:lnTo>
                <a:close/>
                <a:moveTo>
                  <a:pt x="3071" y="3554"/>
                </a:moveTo>
                <a:lnTo>
                  <a:pt x="2590" y="2581"/>
                </a:lnTo>
                <a:lnTo>
                  <a:pt x="2787" y="2484"/>
                </a:lnTo>
                <a:lnTo>
                  <a:pt x="3268" y="3456"/>
                </a:lnTo>
                <a:lnTo>
                  <a:pt x="3071" y="3554"/>
                </a:lnTo>
                <a:close/>
                <a:moveTo>
                  <a:pt x="3683" y="3202"/>
                </a:moveTo>
                <a:lnTo>
                  <a:pt x="2774" y="2494"/>
                </a:lnTo>
                <a:lnTo>
                  <a:pt x="2975" y="2367"/>
                </a:lnTo>
                <a:lnTo>
                  <a:pt x="3637" y="2897"/>
                </a:lnTo>
                <a:lnTo>
                  <a:pt x="3431" y="2078"/>
                </a:lnTo>
                <a:lnTo>
                  <a:pt x="3628" y="1953"/>
                </a:lnTo>
                <a:lnTo>
                  <a:pt x="3883" y="3075"/>
                </a:lnTo>
                <a:lnTo>
                  <a:pt x="3683" y="3202"/>
                </a:lnTo>
                <a:close/>
                <a:moveTo>
                  <a:pt x="4293" y="2794"/>
                </a:moveTo>
                <a:lnTo>
                  <a:pt x="3588" y="1969"/>
                </a:lnTo>
                <a:lnTo>
                  <a:pt x="4198" y="1447"/>
                </a:lnTo>
                <a:lnTo>
                  <a:pt x="4318" y="1586"/>
                </a:lnTo>
                <a:lnTo>
                  <a:pt x="3874" y="1965"/>
                </a:lnTo>
                <a:lnTo>
                  <a:pt x="4031" y="2149"/>
                </a:lnTo>
                <a:lnTo>
                  <a:pt x="4443" y="1796"/>
                </a:lnTo>
                <a:lnTo>
                  <a:pt x="4562" y="1936"/>
                </a:lnTo>
                <a:lnTo>
                  <a:pt x="4150" y="2288"/>
                </a:lnTo>
                <a:lnTo>
                  <a:pt x="4341" y="2511"/>
                </a:lnTo>
                <a:lnTo>
                  <a:pt x="4800" y="2119"/>
                </a:lnTo>
                <a:lnTo>
                  <a:pt x="4919" y="2258"/>
                </a:lnTo>
                <a:lnTo>
                  <a:pt x="4293" y="2794"/>
                </a:lnTo>
                <a:close/>
                <a:moveTo>
                  <a:pt x="5054" y="2129"/>
                </a:moveTo>
                <a:lnTo>
                  <a:pt x="4271" y="1377"/>
                </a:lnTo>
                <a:lnTo>
                  <a:pt x="4591" y="1044"/>
                </a:lnTo>
                <a:cubicBezTo>
                  <a:pt x="4671" y="961"/>
                  <a:pt x="4737" y="907"/>
                  <a:pt x="4787" y="882"/>
                </a:cubicBezTo>
                <a:cubicBezTo>
                  <a:pt x="4838" y="858"/>
                  <a:pt x="4892" y="851"/>
                  <a:pt x="4950" y="863"/>
                </a:cubicBezTo>
                <a:cubicBezTo>
                  <a:pt x="5007" y="875"/>
                  <a:pt x="5059" y="903"/>
                  <a:pt x="5106" y="947"/>
                </a:cubicBezTo>
                <a:cubicBezTo>
                  <a:pt x="5165" y="1004"/>
                  <a:pt x="5197" y="1068"/>
                  <a:pt x="5202" y="1139"/>
                </a:cubicBezTo>
                <a:cubicBezTo>
                  <a:pt x="5207" y="1210"/>
                  <a:pt x="5182" y="1284"/>
                  <a:pt x="5126" y="1362"/>
                </a:cubicBezTo>
                <a:cubicBezTo>
                  <a:pt x="5178" y="1347"/>
                  <a:pt x="5227" y="1340"/>
                  <a:pt x="5272" y="1341"/>
                </a:cubicBezTo>
                <a:cubicBezTo>
                  <a:pt x="5317" y="1342"/>
                  <a:pt x="5389" y="1353"/>
                  <a:pt x="5485" y="1374"/>
                </a:cubicBezTo>
                <a:lnTo>
                  <a:pt x="5730" y="1425"/>
                </a:lnTo>
                <a:lnTo>
                  <a:pt x="5548" y="1614"/>
                </a:lnTo>
                <a:lnTo>
                  <a:pt x="5269" y="1563"/>
                </a:lnTo>
                <a:cubicBezTo>
                  <a:pt x="5169" y="1545"/>
                  <a:pt x="5104" y="1536"/>
                  <a:pt x="5074" y="1536"/>
                </a:cubicBezTo>
                <a:cubicBezTo>
                  <a:pt x="5044" y="1536"/>
                  <a:pt x="5017" y="1542"/>
                  <a:pt x="4996" y="1553"/>
                </a:cubicBezTo>
                <a:cubicBezTo>
                  <a:pt x="4973" y="1564"/>
                  <a:pt x="4945" y="1588"/>
                  <a:pt x="4910" y="1624"/>
                </a:cubicBezTo>
                <a:lnTo>
                  <a:pt x="4879" y="1656"/>
                </a:lnTo>
                <a:lnTo>
                  <a:pt x="5206" y="1970"/>
                </a:lnTo>
                <a:lnTo>
                  <a:pt x="5054" y="2129"/>
                </a:lnTo>
                <a:close/>
                <a:moveTo>
                  <a:pt x="4755" y="1537"/>
                </a:moveTo>
                <a:lnTo>
                  <a:pt x="4867" y="1420"/>
                </a:lnTo>
                <a:cubicBezTo>
                  <a:pt x="4940" y="1344"/>
                  <a:pt x="4982" y="1294"/>
                  <a:pt x="4994" y="1269"/>
                </a:cubicBezTo>
                <a:cubicBezTo>
                  <a:pt x="5005" y="1244"/>
                  <a:pt x="5008" y="1218"/>
                  <a:pt x="5003" y="1193"/>
                </a:cubicBezTo>
                <a:cubicBezTo>
                  <a:pt x="4998" y="1167"/>
                  <a:pt x="4983" y="1143"/>
                  <a:pt x="4960" y="1120"/>
                </a:cubicBezTo>
                <a:cubicBezTo>
                  <a:pt x="4933" y="1095"/>
                  <a:pt x="4905" y="1081"/>
                  <a:pt x="4875" y="1080"/>
                </a:cubicBezTo>
                <a:cubicBezTo>
                  <a:pt x="4846" y="1078"/>
                  <a:pt x="4816" y="1088"/>
                  <a:pt x="4788" y="1110"/>
                </a:cubicBezTo>
                <a:cubicBezTo>
                  <a:pt x="4773" y="1121"/>
                  <a:pt x="4736" y="1158"/>
                  <a:pt x="4674" y="1222"/>
                </a:cubicBezTo>
                <a:lnTo>
                  <a:pt x="4556" y="1346"/>
                </a:lnTo>
                <a:lnTo>
                  <a:pt x="4755" y="1537"/>
                </a:lnTo>
                <a:close/>
                <a:moveTo>
                  <a:pt x="5923" y="1133"/>
                </a:moveTo>
                <a:lnTo>
                  <a:pt x="5552" y="868"/>
                </a:lnTo>
                <a:lnTo>
                  <a:pt x="4809" y="827"/>
                </a:lnTo>
                <a:lnTo>
                  <a:pt x="4958" y="618"/>
                </a:lnTo>
                <a:lnTo>
                  <a:pt x="5457" y="658"/>
                </a:lnTo>
                <a:lnTo>
                  <a:pt x="5253" y="206"/>
                </a:lnTo>
                <a:lnTo>
                  <a:pt x="5399" y="0"/>
                </a:lnTo>
                <a:lnTo>
                  <a:pt x="5680" y="690"/>
                </a:lnTo>
                <a:lnTo>
                  <a:pt x="6051" y="955"/>
                </a:lnTo>
                <a:lnTo>
                  <a:pt x="5923" y="1133"/>
                </a:lnTo>
                <a:close/>
              </a:path>
            </a:pathLst>
          </a:custGeom>
          <a:solidFill>
            <a:srgbClr val="00A7E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pSp>
        <p:nvGrpSpPr>
          <p:cNvPr id="25" name="Group 24"/>
          <p:cNvGrpSpPr/>
          <p:nvPr/>
        </p:nvGrpSpPr>
        <p:grpSpPr>
          <a:xfrm>
            <a:off x="2570323" y="2104039"/>
            <a:ext cx="4003355" cy="3827073"/>
            <a:chOff x="2656604" y="1536462"/>
            <a:chExt cx="4003355" cy="3827073"/>
          </a:xfrm>
          <a:solidFill>
            <a:schemeClr val="bg1"/>
          </a:solidFill>
        </p:grpSpPr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3539219" y="1536462"/>
              <a:ext cx="2271215" cy="2272419"/>
            </a:xfrm>
            <a:custGeom>
              <a:avLst/>
              <a:gdLst>
                <a:gd name="T0" fmla="*/ 7066 w 14133"/>
                <a:gd name="T1" fmla="*/ 0 h 14132"/>
                <a:gd name="T2" fmla="*/ 12063 w 14133"/>
                <a:gd name="T3" fmla="*/ 2070 h 14132"/>
                <a:gd name="T4" fmla="*/ 14133 w 14133"/>
                <a:gd name="T5" fmla="*/ 7066 h 14132"/>
                <a:gd name="T6" fmla="*/ 12063 w 14133"/>
                <a:gd name="T7" fmla="*/ 12063 h 14132"/>
                <a:gd name="T8" fmla="*/ 7066 w 14133"/>
                <a:gd name="T9" fmla="*/ 14132 h 14132"/>
                <a:gd name="T10" fmla="*/ 2070 w 14133"/>
                <a:gd name="T11" fmla="*/ 12063 h 14132"/>
                <a:gd name="T12" fmla="*/ 0 w 14133"/>
                <a:gd name="T13" fmla="*/ 7066 h 14132"/>
                <a:gd name="T14" fmla="*/ 2070 w 14133"/>
                <a:gd name="T15" fmla="*/ 2070 h 14132"/>
                <a:gd name="T16" fmla="*/ 7066 w 14133"/>
                <a:gd name="T17" fmla="*/ 0 h 14132"/>
                <a:gd name="T18" fmla="*/ 11949 w 14133"/>
                <a:gd name="T19" fmla="*/ 2184 h 14132"/>
                <a:gd name="T20" fmla="*/ 7066 w 14133"/>
                <a:gd name="T21" fmla="*/ 161 h 14132"/>
                <a:gd name="T22" fmla="*/ 2184 w 14133"/>
                <a:gd name="T23" fmla="*/ 2184 h 14132"/>
                <a:gd name="T24" fmla="*/ 161 w 14133"/>
                <a:gd name="T25" fmla="*/ 7066 h 14132"/>
                <a:gd name="T26" fmla="*/ 2184 w 14133"/>
                <a:gd name="T27" fmla="*/ 11949 h 14132"/>
                <a:gd name="T28" fmla="*/ 7066 w 14133"/>
                <a:gd name="T29" fmla="*/ 13971 h 14132"/>
                <a:gd name="T30" fmla="*/ 11949 w 14133"/>
                <a:gd name="T31" fmla="*/ 11949 h 14132"/>
                <a:gd name="T32" fmla="*/ 13972 w 14133"/>
                <a:gd name="T33" fmla="*/ 7066 h 14132"/>
                <a:gd name="T34" fmla="*/ 11949 w 14133"/>
                <a:gd name="T35" fmla="*/ 2184 h 14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133" h="14132">
                  <a:moveTo>
                    <a:pt x="7066" y="0"/>
                  </a:moveTo>
                  <a:cubicBezTo>
                    <a:pt x="9018" y="0"/>
                    <a:pt x="10784" y="791"/>
                    <a:pt x="12063" y="2070"/>
                  </a:cubicBezTo>
                  <a:cubicBezTo>
                    <a:pt x="13342" y="3348"/>
                    <a:pt x="14133" y="5115"/>
                    <a:pt x="14133" y="7066"/>
                  </a:cubicBezTo>
                  <a:cubicBezTo>
                    <a:pt x="14133" y="9018"/>
                    <a:pt x="13342" y="10784"/>
                    <a:pt x="12063" y="12063"/>
                  </a:cubicBezTo>
                  <a:cubicBezTo>
                    <a:pt x="10784" y="13342"/>
                    <a:pt x="9018" y="14132"/>
                    <a:pt x="7066" y="14132"/>
                  </a:cubicBezTo>
                  <a:cubicBezTo>
                    <a:pt x="5115" y="14132"/>
                    <a:pt x="3349" y="13342"/>
                    <a:pt x="2070" y="12063"/>
                  </a:cubicBezTo>
                  <a:cubicBezTo>
                    <a:pt x="791" y="10784"/>
                    <a:pt x="0" y="9018"/>
                    <a:pt x="0" y="7066"/>
                  </a:cubicBezTo>
                  <a:cubicBezTo>
                    <a:pt x="0" y="5115"/>
                    <a:pt x="791" y="3348"/>
                    <a:pt x="2070" y="2070"/>
                  </a:cubicBezTo>
                  <a:cubicBezTo>
                    <a:pt x="3349" y="791"/>
                    <a:pt x="5115" y="0"/>
                    <a:pt x="7066" y="0"/>
                  </a:cubicBezTo>
                  <a:close/>
                  <a:moveTo>
                    <a:pt x="11949" y="2184"/>
                  </a:moveTo>
                  <a:cubicBezTo>
                    <a:pt x="10700" y="934"/>
                    <a:pt x="8973" y="161"/>
                    <a:pt x="7066" y="161"/>
                  </a:cubicBezTo>
                  <a:cubicBezTo>
                    <a:pt x="5160" y="161"/>
                    <a:pt x="3433" y="934"/>
                    <a:pt x="2184" y="2184"/>
                  </a:cubicBezTo>
                  <a:cubicBezTo>
                    <a:pt x="934" y="3433"/>
                    <a:pt x="161" y="5159"/>
                    <a:pt x="161" y="7066"/>
                  </a:cubicBezTo>
                  <a:cubicBezTo>
                    <a:pt x="161" y="8973"/>
                    <a:pt x="934" y="10699"/>
                    <a:pt x="2184" y="11949"/>
                  </a:cubicBezTo>
                  <a:cubicBezTo>
                    <a:pt x="3433" y="13198"/>
                    <a:pt x="5160" y="13971"/>
                    <a:pt x="7066" y="13971"/>
                  </a:cubicBezTo>
                  <a:cubicBezTo>
                    <a:pt x="8973" y="13971"/>
                    <a:pt x="10700" y="13198"/>
                    <a:pt x="11949" y="11949"/>
                  </a:cubicBezTo>
                  <a:cubicBezTo>
                    <a:pt x="13199" y="10699"/>
                    <a:pt x="13972" y="8973"/>
                    <a:pt x="13972" y="7066"/>
                  </a:cubicBezTo>
                  <a:cubicBezTo>
                    <a:pt x="13972" y="5159"/>
                    <a:pt x="13199" y="3433"/>
                    <a:pt x="11949" y="2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2656604" y="3091116"/>
              <a:ext cx="2271215" cy="2272419"/>
            </a:xfrm>
            <a:custGeom>
              <a:avLst/>
              <a:gdLst>
                <a:gd name="T0" fmla="*/ 7066 w 14132"/>
                <a:gd name="T1" fmla="*/ 0 h 14133"/>
                <a:gd name="T2" fmla="*/ 12063 w 14132"/>
                <a:gd name="T3" fmla="*/ 2070 h 14133"/>
                <a:gd name="T4" fmla="*/ 14132 w 14132"/>
                <a:gd name="T5" fmla="*/ 7067 h 14133"/>
                <a:gd name="T6" fmla="*/ 12063 w 14132"/>
                <a:gd name="T7" fmla="*/ 12063 h 14133"/>
                <a:gd name="T8" fmla="*/ 7066 w 14132"/>
                <a:gd name="T9" fmla="*/ 14133 h 14133"/>
                <a:gd name="T10" fmla="*/ 2070 w 14132"/>
                <a:gd name="T11" fmla="*/ 12063 h 14133"/>
                <a:gd name="T12" fmla="*/ 0 w 14132"/>
                <a:gd name="T13" fmla="*/ 7067 h 14133"/>
                <a:gd name="T14" fmla="*/ 2070 w 14132"/>
                <a:gd name="T15" fmla="*/ 2070 h 14133"/>
                <a:gd name="T16" fmla="*/ 7066 w 14132"/>
                <a:gd name="T17" fmla="*/ 0 h 14133"/>
                <a:gd name="T18" fmla="*/ 11949 w 14132"/>
                <a:gd name="T19" fmla="*/ 2184 h 14133"/>
                <a:gd name="T20" fmla="*/ 7066 w 14132"/>
                <a:gd name="T21" fmla="*/ 161 h 14133"/>
                <a:gd name="T22" fmla="*/ 2184 w 14132"/>
                <a:gd name="T23" fmla="*/ 2184 h 14133"/>
                <a:gd name="T24" fmla="*/ 161 w 14132"/>
                <a:gd name="T25" fmla="*/ 7067 h 14133"/>
                <a:gd name="T26" fmla="*/ 2184 w 14132"/>
                <a:gd name="T27" fmla="*/ 11949 h 14133"/>
                <a:gd name="T28" fmla="*/ 7066 w 14132"/>
                <a:gd name="T29" fmla="*/ 13972 h 14133"/>
                <a:gd name="T30" fmla="*/ 11949 w 14132"/>
                <a:gd name="T31" fmla="*/ 11949 h 14133"/>
                <a:gd name="T32" fmla="*/ 13971 w 14132"/>
                <a:gd name="T33" fmla="*/ 7067 h 14133"/>
                <a:gd name="T34" fmla="*/ 11949 w 14132"/>
                <a:gd name="T35" fmla="*/ 2184 h 14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132" h="14133">
                  <a:moveTo>
                    <a:pt x="7066" y="0"/>
                  </a:moveTo>
                  <a:cubicBezTo>
                    <a:pt x="9017" y="0"/>
                    <a:pt x="10784" y="791"/>
                    <a:pt x="12063" y="2070"/>
                  </a:cubicBezTo>
                  <a:cubicBezTo>
                    <a:pt x="13341" y="3349"/>
                    <a:pt x="14132" y="5115"/>
                    <a:pt x="14132" y="7067"/>
                  </a:cubicBezTo>
                  <a:cubicBezTo>
                    <a:pt x="14132" y="9018"/>
                    <a:pt x="13341" y="10784"/>
                    <a:pt x="12063" y="12063"/>
                  </a:cubicBezTo>
                  <a:cubicBezTo>
                    <a:pt x="10784" y="13342"/>
                    <a:pt x="9017" y="14133"/>
                    <a:pt x="7066" y="14133"/>
                  </a:cubicBezTo>
                  <a:cubicBezTo>
                    <a:pt x="5115" y="14133"/>
                    <a:pt x="3348" y="13342"/>
                    <a:pt x="2070" y="12063"/>
                  </a:cubicBezTo>
                  <a:cubicBezTo>
                    <a:pt x="791" y="10784"/>
                    <a:pt x="0" y="9018"/>
                    <a:pt x="0" y="7067"/>
                  </a:cubicBezTo>
                  <a:cubicBezTo>
                    <a:pt x="0" y="5115"/>
                    <a:pt x="791" y="3349"/>
                    <a:pt x="2070" y="2070"/>
                  </a:cubicBezTo>
                  <a:cubicBezTo>
                    <a:pt x="3348" y="791"/>
                    <a:pt x="5115" y="0"/>
                    <a:pt x="7066" y="0"/>
                  </a:cubicBezTo>
                  <a:close/>
                  <a:moveTo>
                    <a:pt x="11949" y="2184"/>
                  </a:moveTo>
                  <a:cubicBezTo>
                    <a:pt x="10699" y="934"/>
                    <a:pt x="8973" y="161"/>
                    <a:pt x="7066" y="161"/>
                  </a:cubicBezTo>
                  <a:cubicBezTo>
                    <a:pt x="5159" y="161"/>
                    <a:pt x="3433" y="934"/>
                    <a:pt x="2184" y="2184"/>
                  </a:cubicBezTo>
                  <a:cubicBezTo>
                    <a:pt x="934" y="3433"/>
                    <a:pt x="161" y="5160"/>
                    <a:pt x="161" y="7067"/>
                  </a:cubicBezTo>
                  <a:cubicBezTo>
                    <a:pt x="161" y="8973"/>
                    <a:pt x="934" y="10700"/>
                    <a:pt x="2184" y="11949"/>
                  </a:cubicBezTo>
                  <a:cubicBezTo>
                    <a:pt x="3433" y="13199"/>
                    <a:pt x="5159" y="13972"/>
                    <a:pt x="7066" y="13972"/>
                  </a:cubicBezTo>
                  <a:cubicBezTo>
                    <a:pt x="8973" y="13972"/>
                    <a:pt x="10699" y="13199"/>
                    <a:pt x="11949" y="11949"/>
                  </a:cubicBezTo>
                  <a:cubicBezTo>
                    <a:pt x="13198" y="10700"/>
                    <a:pt x="13971" y="8973"/>
                    <a:pt x="13971" y="7067"/>
                  </a:cubicBezTo>
                  <a:cubicBezTo>
                    <a:pt x="13971" y="5160"/>
                    <a:pt x="13198" y="3433"/>
                    <a:pt x="11949" y="2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" name="Freeform 9"/>
            <p:cNvSpPr>
              <a:spLocks noEditPoints="1"/>
            </p:cNvSpPr>
            <p:nvPr/>
          </p:nvSpPr>
          <p:spPr bwMode="auto">
            <a:xfrm>
              <a:off x="4388744" y="3091116"/>
              <a:ext cx="2271215" cy="2272419"/>
            </a:xfrm>
            <a:custGeom>
              <a:avLst/>
              <a:gdLst>
                <a:gd name="T0" fmla="*/ 7066 w 14132"/>
                <a:gd name="T1" fmla="*/ 0 h 14133"/>
                <a:gd name="T2" fmla="*/ 12062 w 14132"/>
                <a:gd name="T3" fmla="*/ 2070 h 14133"/>
                <a:gd name="T4" fmla="*/ 14132 w 14132"/>
                <a:gd name="T5" fmla="*/ 7067 h 14133"/>
                <a:gd name="T6" fmla="*/ 12062 w 14132"/>
                <a:gd name="T7" fmla="*/ 12063 h 14133"/>
                <a:gd name="T8" fmla="*/ 7066 w 14132"/>
                <a:gd name="T9" fmla="*/ 14133 h 14133"/>
                <a:gd name="T10" fmla="*/ 2069 w 14132"/>
                <a:gd name="T11" fmla="*/ 12063 h 14133"/>
                <a:gd name="T12" fmla="*/ 0 w 14132"/>
                <a:gd name="T13" fmla="*/ 7067 h 14133"/>
                <a:gd name="T14" fmla="*/ 2069 w 14132"/>
                <a:gd name="T15" fmla="*/ 2070 h 14133"/>
                <a:gd name="T16" fmla="*/ 7066 w 14132"/>
                <a:gd name="T17" fmla="*/ 0 h 14133"/>
                <a:gd name="T18" fmla="*/ 11948 w 14132"/>
                <a:gd name="T19" fmla="*/ 2184 h 14133"/>
                <a:gd name="T20" fmla="*/ 7066 w 14132"/>
                <a:gd name="T21" fmla="*/ 161 h 14133"/>
                <a:gd name="T22" fmla="*/ 2183 w 14132"/>
                <a:gd name="T23" fmla="*/ 2184 h 14133"/>
                <a:gd name="T24" fmla="*/ 161 w 14132"/>
                <a:gd name="T25" fmla="*/ 7067 h 14133"/>
                <a:gd name="T26" fmla="*/ 2183 w 14132"/>
                <a:gd name="T27" fmla="*/ 11949 h 14133"/>
                <a:gd name="T28" fmla="*/ 7066 w 14132"/>
                <a:gd name="T29" fmla="*/ 13972 h 14133"/>
                <a:gd name="T30" fmla="*/ 11948 w 14132"/>
                <a:gd name="T31" fmla="*/ 11949 h 14133"/>
                <a:gd name="T32" fmla="*/ 13971 w 14132"/>
                <a:gd name="T33" fmla="*/ 7067 h 14133"/>
                <a:gd name="T34" fmla="*/ 11948 w 14132"/>
                <a:gd name="T35" fmla="*/ 2184 h 14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132" h="14133">
                  <a:moveTo>
                    <a:pt x="7066" y="0"/>
                  </a:moveTo>
                  <a:cubicBezTo>
                    <a:pt x="9017" y="0"/>
                    <a:pt x="10784" y="791"/>
                    <a:pt x="12062" y="2070"/>
                  </a:cubicBezTo>
                  <a:cubicBezTo>
                    <a:pt x="13341" y="3349"/>
                    <a:pt x="14132" y="5115"/>
                    <a:pt x="14132" y="7067"/>
                  </a:cubicBezTo>
                  <a:cubicBezTo>
                    <a:pt x="14132" y="9018"/>
                    <a:pt x="13341" y="10784"/>
                    <a:pt x="12062" y="12063"/>
                  </a:cubicBezTo>
                  <a:cubicBezTo>
                    <a:pt x="10784" y="13342"/>
                    <a:pt x="9017" y="14133"/>
                    <a:pt x="7066" y="14133"/>
                  </a:cubicBezTo>
                  <a:cubicBezTo>
                    <a:pt x="5115" y="14133"/>
                    <a:pt x="3348" y="13342"/>
                    <a:pt x="2069" y="12063"/>
                  </a:cubicBezTo>
                  <a:cubicBezTo>
                    <a:pt x="791" y="10784"/>
                    <a:pt x="0" y="9018"/>
                    <a:pt x="0" y="7067"/>
                  </a:cubicBezTo>
                  <a:cubicBezTo>
                    <a:pt x="0" y="5115"/>
                    <a:pt x="791" y="3349"/>
                    <a:pt x="2069" y="2070"/>
                  </a:cubicBezTo>
                  <a:cubicBezTo>
                    <a:pt x="3348" y="791"/>
                    <a:pt x="5115" y="0"/>
                    <a:pt x="7066" y="0"/>
                  </a:cubicBezTo>
                  <a:close/>
                  <a:moveTo>
                    <a:pt x="11948" y="2184"/>
                  </a:moveTo>
                  <a:cubicBezTo>
                    <a:pt x="10699" y="934"/>
                    <a:pt x="8973" y="161"/>
                    <a:pt x="7066" y="161"/>
                  </a:cubicBezTo>
                  <a:cubicBezTo>
                    <a:pt x="5159" y="161"/>
                    <a:pt x="3433" y="934"/>
                    <a:pt x="2183" y="2184"/>
                  </a:cubicBezTo>
                  <a:cubicBezTo>
                    <a:pt x="934" y="3433"/>
                    <a:pt x="161" y="5160"/>
                    <a:pt x="161" y="7067"/>
                  </a:cubicBezTo>
                  <a:cubicBezTo>
                    <a:pt x="161" y="8973"/>
                    <a:pt x="934" y="10700"/>
                    <a:pt x="2183" y="11949"/>
                  </a:cubicBezTo>
                  <a:cubicBezTo>
                    <a:pt x="3433" y="13199"/>
                    <a:pt x="5159" y="13972"/>
                    <a:pt x="7066" y="13972"/>
                  </a:cubicBezTo>
                  <a:cubicBezTo>
                    <a:pt x="8973" y="13972"/>
                    <a:pt x="10699" y="13199"/>
                    <a:pt x="11948" y="11949"/>
                  </a:cubicBezTo>
                  <a:cubicBezTo>
                    <a:pt x="13198" y="10700"/>
                    <a:pt x="13971" y="8973"/>
                    <a:pt x="13971" y="7067"/>
                  </a:cubicBezTo>
                  <a:cubicBezTo>
                    <a:pt x="13971" y="5160"/>
                    <a:pt x="13198" y="3433"/>
                    <a:pt x="11948" y="2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88263" y="3019133"/>
            <a:ext cx="2030769" cy="130559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182563" lvl="1" indent="-182563">
              <a:spcBef>
                <a:spcPts val="300"/>
              </a:spcBef>
              <a:buFont typeface="Wingdings 3" panose="05040102010807070707" pitchFamily="18" charset="2"/>
              <a:buChar char="¶"/>
            </a:pPr>
            <a:endParaRPr lang="en-GB" sz="1400" dirty="0">
              <a:latin typeface="+mj-lt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80934" y="3367983"/>
            <a:ext cx="2196334" cy="130559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182563" lvl="1" indent="-182563">
              <a:spcBef>
                <a:spcPts val="300"/>
              </a:spcBef>
              <a:buFont typeface="Wingdings 3" panose="05040102010807070707" pitchFamily="18" charset="2"/>
              <a:buChar char="¶"/>
            </a:pPr>
            <a:endParaRPr lang="en-GB" sz="1400" dirty="0">
              <a:latin typeface="+mj-lt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9898" y="1858566"/>
            <a:ext cx="2196334" cy="35723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algn="r">
              <a:spcBef>
                <a:spcPts val="300"/>
              </a:spcBef>
            </a:pPr>
            <a:r>
              <a:rPr lang="en-GB" sz="1400" dirty="0" smtClean="0"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Education,</a:t>
            </a:r>
            <a:endParaRPr lang="en-GB" sz="1400" dirty="0">
              <a:latin typeface="+mj-lt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lvl="1" algn="r">
              <a:spcBef>
                <a:spcPts val="300"/>
              </a:spcBef>
            </a:pPr>
            <a:r>
              <a:rPr lang="en-GB" sz="1400" dirty="0"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m</a:t>
            </a:r>
            <a:r>
              <a:rPr lang="en-GB" sz="1400" dirty="0" smtClean="0"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eal </a:t>
            </a:r>
            <a:r>
              <a:rPr lang="en-GB" sz="1400" dirty="0"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recipes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541258" y="1126999"/>
            <a:ext cx="2196334" cy="35723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algn="r">
              <a:spcBef>
                <a:spcPts val="300"/>
              </a:spcBef>
            </a:pPr>
            <a:r>
              <a:rPr lang="en-GB" sz="1400" dirty="0"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Social </a:t>
            </a:r>
            <a:r>
              <a:rPr lang="en-GB" sz="1400" dirty="0" smtClean="0"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re-norming to change views of overweight</a:t>
            </a:r>
            <a:endParaRPr lang="en-GB" sz="1400" dirty="0">
              <a:latin typeface="+mj-lt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214116" y="1055183"/>
            <a:ext cx="2196334" cy="35723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>
              <a:spcBef>
                <a:spcPts val="300"/>
              </a:spcBef>
            </a:pPr>
            <a:r>
              <a:rPr lang="en-GB" sz="1400" dirty="0"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Helping </a:t>
            </a:r>
            <a:r>
              <a:rPr lang="en-GB" sz="1400" dirty="0" smtClean="0"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parents identify </a:t>
            </a:r>
            <a:r>
              <a:rPr lang="en-GB" sz="1400" dirty="0"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when </a:t>
            </a:r>
            <a:r>
              <a:rPr lang="en-GB" sz="1400" dirty="0" smtClean="0"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children are overweight</a:t>
            </a:r>
            <a:endParaRPr lang="en-GB" sz="1400" dirty="0">
              <a:latin typeface="+mj-lt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33329" y="1858566"/>
            <a:ext cx="1942302" cy="35723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>
              <a:spcBef>
                <a:spcPts val="300"/>
              </a:spcBef>
            </a:pPr>
            <a:r>
              <a:rPr lang="en-GB" sz="1400" dirty="0"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Change in buying, eating, food and exercise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3895095" y="1412419"/>
            <a:ext cx="420002" cy="331343"/>
          </a:xfrm>
          <a:prstGeom prst="straightConnector1">
            <a:avLst/>
          </a:prstGeom>
          <a:ln w="19050">
            <a:solidFill>
              <a:srgbClr val="00A7E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2503177" y="2141283"/>
            <a:ext cx="890839" cy="134632"/>
          </a:xfrm>
          <a:prstGeom prst="straightConnector1">
            <a:avLst/>
          </a:prstGeom>
          <a:ln w="19050">
            <a:solidFill>
              <a:srgbClr val="00A7E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>
            <a:off x="5717767" y="2163165"/>
            <a:ext cx="832122" cy="105274"/>
          </a:xfrm>
          <a:prstGeom prst="straightConnector1">
            <a:avLst/>
          </a:prstGeom>
          <a:ln w="19050">
            <a:solidFill>
              <a:srgbClr val="00A7E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4841538" y="1412418"/>
            <a:ext cx="420002" cy="331343"/>
          </a:xfrm>
          <a:prstGeom prst="straightConnector1">
            <a:avLst/>
          </a:prstGeom>
          <a:ln w="19050">
            <a:solidFill>
              <a:srgbClr val="00A7E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ooter Placeholder 1"/>
          <p:cNvSpPr txBox="1">
            <a:spLocks/>
          </p:cNvSpPr>
          <p:nvPr/>
        </p:nvSpPr>
        <p:spPr>
          <a:xfrm>
            <a:off x="6248400" y="6361111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9pPr>
          </a:lstStyle>
          <a:p>
            <a:pPr>
              <a:defRPr/>
            </a:pPr>
            <a:r>
              <a:rPr lang="en-GB" sz="1400" dirty="0" smtClean="0"/>
              <a:t>PRIVATE &amp; CONFIDENTIAL, NOT FOR CIRCULATION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01115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A7E7"/>
                </a:solidFill>
              </a:rPr>
              <a:t>What ‘PHE’ Does</a:t>
            </a:r>
            <a:endParaRPr lang="en-GB" dirty="0">
              <a:solidFill>
                <a:srgbClr val="00A7E7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dirty="0" smtClean="0">
                <a:solidFill>
                  <a:srgbClr val="00A7E7"/>
                </a:solidFill>
              </a:rPr>
              <a:t>We protect and improve the UK’s health and wellbeing, and reduce health inequalities by…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>
                <a:solidFill>
                  <a:srgbClr val="00A7E7"/>
                </a:solidFill>
              </a:rPr>
              <a:t>Designing, delivering and evaluating behaviour change programmes to improve the nation’s health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>
                <a:solidFill>
                  <a:srgbClr val="00A7E7"/>
                </a:solidFill>
              </a:rPr>
              <a:t>Running national information and advice services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>
                <a:solidFill>
                  <a:srgbClr val="00A7E7"/>
                </a:solidFill>
              </a:rPr>
              <a:t>Securing external support for programmes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>
                <a:solidFill>
                  <a:srgbClr val="00A7E7"/>
                </a:solidFill>
              </a:rPr>
              <a:t>Providing a service nationally and locally. </a:t>
            </a:r>
            <a:endParaRPr lang="en-GB" sz="2800" dirty="0">
              <a:solidFill>
                <a:srgbClr val="00A7E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412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7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6123" y="2605089"/>
            <a:ext cx="5278890" cy="3501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6600" rtlCol="0" anchor="ctr"/>
          <a:lstStyle/>
          <a:p>
            <a:pPr defTabSz="519783">
              <a:lnSpc>
                <a:spcPct val="110000"/>
              </a:lnSpc>
            </a:pPr>
            <a:r>
              <a:rPr lang="en-GB" sz="3600" i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Obesity . . . one of the most serious public health challenges of the 21st century.</a:t>
            </a:r>
          </a:p>
        </p:txBody>
      </p:sp>
      <p:sp>
        <p:nvSpPr>
          <p:cNvPr id="7" name="Rectangle 6"/>
          <p:cNvSpPr/>
          <p:nvPr/>
        </p:nvSpPr>
        <p:spPr>
          <a:xfrm>
            <a:off x="1208391" y="5499556"/>
            <a:ext cx="3536147" cy="40750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marL="179388" indent="-179388">
              <a:spcBef>
                <a:spcPts val="600"/>
              </a:spcBef>
            </a:pPr>
            <a:r>
              <a:rPr lang="en-GB" sz="1200" i="1" spc="300" dirty="0">
                <a:solidFill>
                  <a:srgbClr val="0070C0"/>
                </a:solidFill>
                <a:latin typeface="+mj-lt"/>
              </a:rPr>
              <a:t>World Health Organisation</a:t>
            </a:r>
          </a:p>
        </p:txBody>
      </p:sp>
      <p:sp>
        <p:nvSpPr>
          <p:cNvPr id="9" name="Freeform 24"/>
          <p:cNvSpPr>
            <a:spLocks noEditPoints="1"/>
          </p:cNvSpPr>
          <p:nvPr/>
        </p:nvSpPr>
        <p:spPr bwMode="auto">
          <a:xfrm>
            <a:off x="536123" y="1997592"/>
            <a:ext cx="1628542" cy="1078632"/>
          </a:xfrm>
          <a:custGeom>
            <a:avLst/>
            <a:gdLst>
              <a:gd name="T0" fmla="*/ 1484 w 6628"/>
              <a:gd name="T1" fmla="*/ 1728 h 4390"/>
              <a:gd name="T2" fmla="*/ 2815 w 6628"/>
              <a:gd name="T3" fmla="*/ 3059 h 4390"/>
              <a:gd name="T4" fmla="*/ 1484 w 6628"/>
              <a:gd name="T5" fmla="*/ 4390 h 4390"/>
              <a:gd name="T6" fmla="*/ 656 w 6628"/>
              <a:gd name="T7" fmla="*/ 4101 h 4390"/>
              <a:gd name="T8" fmla="*/ 0 w 6628"/>
              <a:gd name="T9" fmla="*/ 2491 h 4390"/>
              <a:gd name="T10" fmla="*/ 2446 w 6628"/>
              <a:gd name="T11" fmla="*/ 0 h 4390"/>
              <a:gd name="T12" fmla="*/ 2483 w 6628"/>
              <a:gd name="T13" fmla="*/ 0 h 4390"/>
              <a:gd name="T14" fmla="*/ 2483 w 6628"/>
              <a:gd name="T15" fmla="*/ 126 h 4390"/>
              <a:gd name="T16" fmla="*/ 2446 w 6628"/>
              <a:gd name="T17" fmla="*/ 125 h 4390"/>
              <a:gd name="T18" fmla="*/ 125 w 6628"/>
              <a:gd name="T19" fmla="*/ 2491 h 4390"/>
              <a:gd name="T20" fmla="*/ 161 w 6628"/>
              <a:gd name="T21" fmla="*/ 2907 h 4390"/>
              <a:gd name="T22" fmla="*/ 1484 w 6628"/>
              <a:gd name="T23" fmla="*/ 1728 h 4390"/>
              <a:gd name="T24" fmla="*/ 5297 w 6628"/>
              <a:gd name="T25" fmla="*/ 1728 h 4390"/>
              <a:gd name="T26" fmla="*/ 6628 w 6628"/>
              <a:gd name="T27" fmla="*/ 3059 h 4390"/>
              <a:gd name="T28" fmla="*/ 5297 w 6628"/>
              <a:gd name="T29" fmla="*/ 4390 h 4390"/>
              <a:gd name="T30" fmla="*/ 4469 w 6628"/>
              <a:gd name="T31" fmla="*/ 4101 h 4390"/>
              <a:gd name="T32" fmla="*/ 3813 w 6628"/>
              <a:gd name="T33" fmla="*/ 2491 h 4390"/>
              <a:gd name="T34" fmla="*/ 6259 w 6628"/>
              <a:gd name="T35" fmla="*/ 0 h 4390"/>
              <a:gd name="T36" fmla="*/ 6296 w 6628"/>
              <a:gd name="T37" fmla="*/ 0 h 4390"/>
              <a:gd name="T38" fmla="*/ 6296 w 6628"/>
              <a:gd name="T39" fmla="*/ 126 h 4390"/>
              <a:gd name="T40" fmla="*/ 6259 w 6628"/>
              <a:gd name="T41" fmla="*/ 125 h 4390"/>
              <a:gd name="T42" fmla="*/ 3939 w 6628"/>
              <a:gd name="T43" fmla="*/ 2491 h 4390"/>
              <a:gd name="T44" fmla="*/ 3975 w 6628"/>
              <a:gd name="T45" fmla="*/ 2907 h 4390"/>
              <a:gd name="T46" fmla="*/ 5297 w 6628"/>
              <a:gd name="T47" fmla="*/ 1728 h 4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628" h="4390">
                <a:moveTo>
                  <a:pt x="1484" y="1728"/>
                </a:moveTo>
                <a:cubicBezTo>
                  <a:pt x="2219" y="1728"/>
                  <a:pt x="2815" y="2324"/>
                  <a:pt x="2815" y="3059"/>
                </a:cubicBezTo>
                <a:cubicBezTo>
                  <a:pt x="2815" y="3794"/>
                  <a:pt x="2219" y="4390"/>
                  <a:pt x="1484" y="4390"/>
                </a:cubicBezTo>
                <a:cubicBezTo>
                  <a:pt x="1171" y="4390"/>
                  <a:pt x="883" y="4282"/>
                  <a:pt x="656" y="4101"/>
                </a:cubicBezTo>
                <a:cubicBezTo>
                  <a:pt x="200" y="3739"/>
                  <a:pt x="0" y="3049"/>
                  <a:pt x="0" y="2491"/>
                </a:cubicBezTo>
                <a:cubicBezTo>
                  <a:pt x="0" y="1115"/>
                  <a:pt x="1095" y="0"/>
                  <a:pt x="2446" y="0"/>
                </a:cubicBezTo>
                <a:cubicBezTo>
                  <a:pt x="2458" y="0"/>
                  <a:pt x="2471" y="0"/>
                  <a:pt x="2483" y="0"/>
                </a:cubicBezTo>
                <a:lnTo>
                  <a:pt x="2483" y="126"/>
                </a:lnTo>
                <a:cubicBezTo>
                  <a:pt x="2471" y="126"/>
                  <a:pt x="2458" y="125"/>
                  <a:pt x="2446" y="125"/>
                </a:cubicBezTo>
                <a:cubicBezTo>
                  <a:pt x="1164" y="125"/>
                  <a:pt x="125" y="1184"/>
                  <a:pt x="125" y="2491"/>
                </a:cubicBezTo>
                <a:cubicBezTo>
                  <a:pt x="125" y="2633"/>
                  <a:pt x="138" y="2772"/>
                  <a:pt x="161" y="2907"/>
                </a:cubicBezTo>
                <a:cubicBezTo>
                  <a:pt x="237" y="2243"/>
                  <a:pt x="800" y="1728"/>
                  <a:pt x="1484" y="1728"/>
                </a:cubicBezTo>
                <a:close/>
                <a:moveTo>
                  <a:pt x="5297" y="1728"/>
                </a:moveTo>
                <a:cubicBezTo>
                  <a:pt x="6032" y="1728"/>
                  <a:pt x="6628" y="2324"/>
                  <a:pt x="6628" y="3059"/>
                </a:cubicBezTo>
                <a:cubicBezTo>
                  <a:pt x="6628" y="3794"/>
                  <a:pt x="6032" y="4390"/>
                  <a:pt x="5297" y="4390"/>
                </a:cubicBezTo>
                <a:cubicBezTo>
                  <a:pt x="4984" y="4390"/>
                  <a:pt x="4697" y="4282"/>
                  <a:pt x="4469" y="4101"/>
                </a:cubicBezTo>
                <a:cubicBezTo>
                  <a:pt x="4013" y="3739"/>
                  <a:pt x="3813" y="3049"/>
                  <a:pt x="3813" y="2491"/>
                </a:cubicBezTo>
                <a:cubicBezTo>
                  <a:pt x="3813" y="1115"/>
                  <a:pt x="4909" y="0"/>
                  <a:pt x="6259" y="0"/>
                </a:cubicBezTo>
                <a:cubicBezTo>
                  <a:pt x="6272" y="0"/>
                  <a:pt x="6284" y="0"/>
                  <a:pt x="6296" y="0"/>
                </a:cubicBezTo>
                <a:lnTo>
                  <a:pt x="6296" y="126"/>
                </a:lnTo>
                <a:cubicBezTo>
                  <a:pt x="6284" y="126"/>
                  <a:pt x="6272" y="125"/>
                  <a:pt x="6259" y="125"/>
                </a:cubicBezTo>
                <a:cubicBezTo>
                  <a:pt x="4978" y="125"/>
                  <a:pt x="3939" y="1184"/>
                  <a:pt x="3939" y="2491"/>
                </a:cubicBezTo>
                <a:cubicBezTo>
                  <a:pt x="3939" y="2633"/>
                  <a:pt x="3951" y="2772"/>
                  <a:pt x="3975" y="2907"/>
                </a:cubicBezTo>
                <a:cubicBezTo>
                  <a:pt x="4050" y="2243"/>
                  <a:pt x="4613" y="1728"/>
                  <a:pt x="5297" y="172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9219" tIns="49623" rIns="99219" bIns="49623" numCol="1" anchor="t" anchorCtr="0" compatLnSpc="1">
            <a:prstTxWarp prst="textNoShape">
              <a:avLst/>
            </a:prstTxWarp>
          </a:bodyPr>
          <a:lstStyle/>
          <a:p>
            <a:pPr defTabSz="519783"/>
            <a:endParaRPr lang="en-GB" dirty="0">
              <a:solidFill>
                <a:srgbClr val="4C4C4C"/>
              </a:solidFill>
            </a:endParaRPr>
          </a:p>
        </p:txBody>
      </p:sp>
      <p:sp>
        <p:nvSpPr>
          <p:cNvPr id="10" name="Freeform 25"/>
          <p:cNvSpPr>
            <a:spLocks noEditPoints="1"/>
          </p:cNvSpPr>
          <p:nvPr/>
        </p:nvSpPr>
        <p:spPr bwMode="auto">
          <a:xfrm>
            <a:off x="3930267" y="5352528"/>
            <a:ext cx="1628542" cy="1078632"/>
          </a:xfrm>
          <a:custGeom>
            <a:avLst/>
            <a:gdLst>
              <a:gd name="T0" fmla="*/ 5145 w 6628"/>
              <a:gd name="T1" fmla="*/ 2662 h 4389"/>
              <a:gd name="T2" fmla="*/ 3813 w 6628"/>
              <a:gd name="T3" fmla="*/ 1331 h 4389"/>
              <a:gd name="T4" fmla="*/ 5145 w 6628"/>
              <a:gd name="T5" fmla="*/ 0 h 4389"/>
              <a:gd name="T6" fmla="*/ 5972 w 6628"/>
              <a:gd name="T7" fmla="*/ 288 h 4389"/>
              <a:gd name="T8" fmla="*/ 6628 w 6628"/>
              <a:gd name="T9" fmla="*/ 1899 h 4389"/>
              <a:gd name="T10" fmla="*/ 4182 w 6628"/>
              <a:gd name="T11" fmla="*/ 4389 h 4389"/>
              <a:gd name="T12" fmla="*/ 4146 w 6628"/>
              <a:gd name="T13" fmla="*/ 4389 h 4389"/>
              <a:gd name="T14" fmla="*/ 4146 w 6628"/>
              <a:gd name="T15" fmla="*/ 4264 h 4389"/>
              <a:gd name="T16" fmla="*/ 4182 w 6628"/>
              <a:gd name="T17" fmla="*/ 4264 h 4389"/>
              <a:gd name="T18" fmla="*/ 6503 w 6628"/>
              <a:gd name="T19" fmla="*/ 1899 h 4389"/>
              <a:gd name="T20" fmla="*/ 6467 w 6628"/>
              <a:gd name="T21" fmla="*/ 1483 h 4389"/>
              <a:gd name="T22" fmla="*/ 5145 w 6628"/>
              <a:gd name="T23" fmla="*/ 2662 h 4389"/>
              <a:gd name="T24" fmla="*/ 1331 w 6628"/>
              <a:gd name="T25" fmla="*/ 2662 h 4389"/>
              <a:gd name="T26" fmla="*/ 0 w 6628"/>
              <a:gd name="T27" fmla="*/ 1331 h 4389"/>
              <a:gd name="T28" fmla="*/ 1331 w 6628"/>
              <a:gd name="T29" fmla="*/ 0 h 4389"/>
              <a:gd name="T30" fmla="*/ 2159 w 6628"/>
              <a:gd name="T31" fmla="*/ 288 h 4389"/>
              <a:gd name="T32" fmla="*/ 2815 w 6628"/>
              <a:gd name="T33" fmla="*/ 1899 h 4389"/>
              <a:gd name="T34" fmla="*/ 369 w 6628"/>
              <a:gd name="T35" fmla="*/ 4389 h 4389"/>
              <a:gd name="T36" fmla="*/ 332 w 6628"/>
              <a:gd name="T37" fmla="*/ 4389 h 4389"/>
              <a:gd name="T38" fmla="*/ 332 w 6628"/>
              <a:gd name="T39" fmla="*/ 4264 h 4389"/>
              <a:gd name="T40" fmla="*/ 369 w 6628"/>
              <a:gd name="T41" fmla="*/ 4264 h 4389"/>
              <a:gd name="T42" fmla="*/ 2690 w 6628"/>
              <a:gd name="T43" fmla="*/ 1899 h 4389"/>
              <a:gd name="T44" fmla="*/ 2654 w 6628"/>
              <a:gd name="T45" fmla="*/ 1483 h 4389"/>
              <a:gd name="T46" fmla="*/ 1331 w 6628"/>
              <a:gd name="T47" fmla="*/ 2662 h 4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628" h="4389">
                <a:moveTo>
                  <a:pt x="5145" y="2662"/>
                </a:moveTo>
                <a:cubicBezTo>
                  <a:pt x="4409" y="2662"/>
                  <a:pt x="3813" y="2066"/>
                  <a:pt x="3813" y="1331"/>
                </a:cubicBezTo>
                <a:cubicBezTo>
                  <a:pt x="3813" y="595"/>
                  <a:pt x="4409" y="0"/>
                  <a:pt x="5145" y="0"/>
                </a:cubicBezTo>
                <a:cubicBezTo>
                  <a:pt x="5457" y="0"/>
                  <a:pt x="5745" y="107"/>
                  <a:pt x="5972" y="288"/>
                </a:cubicBezTo>
                <a:cubicBezTo>
                  <a:pt x="6428" y="651"/>
                  <a:pt x="6628" y="1341"/>
                  <a:pt x="6628" y="1899"/>
                </a:cubicBezTo>
                <a:cubicBezTo>
                  <a:pt x="6628" y="3274"/>
                  <a:pt x="5533" y="4389"/>
                  <a:pt x="4182" y="4389"/>
                </a:cubicBezTo>
                <a:cubicBezTo>
                  <a:pt x="4170" y="4389"/>
                  <a:pt x="4158" y="4389"/>
                  <a:pt x="4146" y="4389"/>
                </a:cubicBezTo>
                <a:lnTo>
                  <a:pt x="4146" y="4264"/>
                </a:lnTo>
                <a:cubicBezTo>
                  <a:pt x="4158" y="4264"/>
                  <a:pt x="4170" y="4264"/>
                  <a:pt x="4182" y="4264"/>
                </a:cubicBezTo>
                <a:cubicBezTo>
                  <a:pt x="5464" y="4264"/>
                  <a:pt x="6503" y="3205"/>
                  <a:pt x="6503" y="1899"/>
                </a:cubicBezTo>
                <a:cubicBezTo>
                  <a:pt x="6503" y="1757"/>
                  <a:pt x="6491" y="1618"/>
                  <a:pt x="6467" y="1483"/>
                </a:cubicBezTo>
                <a:cubicBezTo>
                  <a:pt x="6392" y="2146"/>
                  <a:pt x="5828" y="2662"/>
                  <a:pt x="5145" y="2662"/>
                </a:cubicBezTo>
                <a:close/>
                <a:moveTo>
                  <a:pt x="1331" y="2662"/>
                </a:moveTo>
                <a:cubicBezTo>
                  <a:pt x="596" y="2662"/>
                  <a:pt x="0" y="2066"/>
                  <a:pt x="0" y="1331"/>
                </a:cubicBezTo>
                <a:cubicBezTo>
                  <a:pt x="0" y="595"/>
                  <a:pt x="596" y="0"/>
                  <a:pt x="1331" y="0"/>
                </a:cubicBezTo>
                <a:cubicBezTo>
                  <a:pt x="1644" y="0"/>
                  <a:pt x="1932" y="107"/>
                  <a:pt x="2159" y="288"/>
                </a:cubicBezTo>
                <a:cubicBezTo>
                  <a:pt x="2615" y="651"/>
                  <a:pt x="2815" y="1341"/>
                  <a:pt x="2815" y="1899"/>
                </a:cubicBezTo>
                <a:cubicBezTo>
                  <a:pt x="2815" y="3274"/>
                  <a:pt x="1720" y="4389"/>
                  <a:pt x="369" y="4389"/>
                </a:cubicBezTo>
                <a:cubicBezTo>
                  <a:pt x="357" y="4389"/>
                  <a:pt x="344" y="4389"/>
                  <a:pt x="332" y="4389"/>
                </a:cubicBezTo>
                <a:lnTo>
                  <a:pt x="332" y="4264"/>
                </a:lnTo>
                <a:cubicBezTo>
                  <a:pt x="344" y="4264"/>
                  <a:pt x="357" y="4264"/>
                  <a:pt x="369" y="4264"/>
                </a:cubicBezTo>
                <a:cubicBezTo>
                  <a:pt x="1651" y="4264"/>
                  <a:pt x="2690" y="3205"/>
                  <a:pt x="2690" y="1899"/>
                </a:cubicBezTo>
                <a:cubicBezTo>
                  <a:pt x="2690" y="1757"/>
                  <a:pt x="2677" y="1618"/>
                  <a:pt x="2654" y="1483"/>
                </a:cubicBezTo>
                <a:cubicBezTo>
                  <a:pt x="2578" y="2146"/>
                  <a:pt x="2015" y="2662"/>
                  <a:pt x="1331" y="2662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8000"/>
                </a:schemeClr>
              </a:gs>
              <a:gs pos="100000">
                <a:schemeClr val="bg1">
                  <a:alpha val="30000"/>
                </a:schemeClr>
              </a:gs>
            </a:gsLst>
            <a:lin ang="7200000" scaled="0"/>
          </a:gradFill>
          <a:ln>
            <a:noFill/>
          </a:ln>
        </p:spPr>
        <p:txBody>
          <a:bodyPr vert="horz" wrap="square" lIns="99219" tIns="49623" rIns="99219" bIns="49623" numCol="1" anchor="t" anchorCtr="0" compatLnSpc="1">
            <a:prstTxWarp prst="textNoShape">
              <a:avLst/>
            </a:prstTxWarp>
          </a:bodyPr>
          <a:lstStyle/>
          <a:p>
            <a:pPr defTabSz="519783"/>
            <a:endParaRPr lang="en-GB" dirty="0">
              <a:solidFill>
                <a:srgbClr val="4C4C4C"/>
              </a:solidFill>
            </a:endParaRPr>
          </a:p>
        </p:txBody>
      </p:sp>
      <p:sp>
        <p:nvSpPr>
          <p:cNvPr id="11" name="Footer Placeholder 1"/>
          <p:cNvSpPr txBox="1">
            <a:spLocks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9pPr>
          </a:lstStyle>
          <a:p>
            <a:pPr>
              <a:defRPr/>
            </a:pPr>
            <a:r>
              <a:rPr lang="en-GB" sz="1200" dirty="0" smtClean="0"/>
              <a:t>PRIVATE &amp; CONFIDENTIAL, NOT FOR CIRCULATION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50752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527050" y="115888"/>
            <a:ext cx="8437563" cy="86518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3300" dirty="0" smtClean="0">
                <a:solidFill>
                  <a:srgbClr val="00A7E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Prevalence of overweight and obesity among children</a:t>
            </a:r>
            <a:br>
              <a:rPr lang="en-GB" sz="3300" dirty="0" smtClean="0">
                <a:solidFill>
                  <a:srgbClr val="00A7E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dirty="0" smtClean="0">
                <a:solidFill>
                  <a:srgbClr val="00A7E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Child Measurement Programme 2013/14</a:t>
            </a:r>
            <a:endParaRPr lang="en-US" sz="3100" dirty="0">
              <a:solidFill>
                <a:srgbClr val="00A7E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3" name="TextBox 51"/>
          <p:cNvSpPr txBox="1">
            <a:spLocks noChangeArrowheads="1"/>
          </p:cNvSpPr>
          <p:nvPr/>
        </p:nvSpPr>
        <p:spPr bwMode="auto">
          <a:xfrm>
            <a:off x="2700338" y="6021388"/>
            <a:ext cx="64436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en-US" sz="1100">
                <a:latin typeface="Calibri" pitchFamily="34" charset="0"/>
              </a:rPr>
              <a:t>Child overweight (including obesity)/ excess weight: BMI ≥ 85</a:t>
            </a:r>
            <a:r>
              <a:rPr lang="en-GB" altLang="en-US" sz="1100" baseline="30000">
                <a:latin typeface="Calibri" pitchFamily="34" charset="0"/>
              </a:rPr>
              <a:t>th</a:t>
            </a:r>
            <a:r>
              <a:rPr lang="en-GB" altLang="en-US" sz="1100">
                <a:latin typeface="Calibri" pitchFamily="34" charset="0"/>
              </a:rPr>
              <a:t> centile of the UK90 growth reference</a:t>
            </a:r>
            <a:endParaRPr lang="en-GB" altLang="en-US" sz="1100" baseline="30000">
              <a:latin typeface="Calibri" pitchFamily="34" charset="0"/>
            </a:endParaRPr>
          </a:p>
        </p:txBody>
      </p:sp>
      <p:sp>
        <p:nvSpPr>
          <p:cNvPr id="7174" name="Rectangle 3"/>
          <p:cNvSpPr>
            <a:spLocks noChangeArrowheads="1"/>
          </p:cNvSpPr>
          <p:nvPr/>
        </p:nvSpPr>
        <p:spPr bwMode="auto">
          <a:xfrm>
            <a:off x="298450" y="1019602"/>
            <a:ext cx="83883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00A7E7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One in five children in Reception is overweight or obese</a:t>
            </a:r>
            <a:r>
              <a:rPr lang="en-GB" altLang="en-US" dirty="0">
                <a:solidFill>
                  <a:srgbClr val="00A7E7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(boys 23.4%, girls 21.6%)</a:t>
            </a:r>
            <a:endParaRPr lang="en-GB" altLang="en-US" sz="1100" dirty="0">
              <a:solidFill>
                <a:srgbClr val="00A7E7"/>
              </a:solidFill>
              <a:ea typeface="Calibri" pitchFamily="34" charset="0"/>
              <a:cs typeface="Arial" charset="0"/>
            </a:endParaRPr>
          </a:p>
        </p:txBody>
      </p:sp>
      <p:sp>
        <p:nvSpPr>
          <p:cNvPr id="7175" name="Rectangle 4"/>
          <p:cNvSpPr>
            <a:spLocks noChangeArrowheads="1"/>
          </p:cNvSpPr>
          <p:nvPr/>
        </p:nvSpPr>
        <p:spPr bwMode="auto">
          <a:xfrm>
            <a:off x="250825" y="3250040"/>
            <a:ext cx="70121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00A7E7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One in three children in Year 6 is overweight or obese</a:t>
            </a:r>
            <a:r>
              <a:rPr lang="en-GB" altLang="en-US" dirty="0">
                <a:solidFill>
                  <a:srgbClr val="00A7E7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(boys 35.2%, girls 31.7%)</a:t>
            </a:r>
            <a:endParaRPr lang="en-GB" altLang="en-US" dirty="0">
              <a:solidFill>
                <a:srgbClr val="00A7E7"/>
              </a:solidFill>
              <a:ea typeface="Calibri" pitchFamily="34" charset="0"/>
              <a:cs typeface="Arial" charset="0"/>
            </a:endParaRPr>
          </a:p>
        </p:txBody>
      </p:sp>
      <p:grpSp>
        <p:nvGrpSpPr>
          <p:cNvPr id="7176" name="Group 132"/>
          <p:cNvGrpSpPr>
            <a:grpSpLocks/>
          </p:cNvGrpSpPr>
          <p:nvPr/>
        </p:nvGrpSpPr>
        <p:grpSpPr bwMode="auto">
          <a:xfrm>
            <a:off x="539750" y="4076700"/>
            <a:ext cx="8208963" cy="1760538"/>
            <a:chOff x="539552" y="597445"/>
            <a:chExt cx="8208912" cy="1759597"/>
          </a:xfrm>
        </p:grpSpPr>
        <p:grpSp>
          <p:nvGrpSpPr>
            <p:cNvPr id="7200" name="Group 70"/>
            <p:cNvGrpSpPr>
              <a:grpSpLocks/>
            </p:cNvGrpSpPr>
            <p:nvPr/>
          </p:nvGrpSpPr>
          <p:grpSpPr bwMode="auto">
            <a:xfrm>
              <a:off x="4932040" y="692696"/>
              <a:ext cx="3816424" cy="1656184"/>
              <a:chOff x="4932040" y="692696"/>
              <a:chExt cx="3816424" cy="1656184"/>
            </a:xfrm>
          </p:grpSpPr>
          <p:pic>
            <p:nvPicPr>
              <p:cNvPr id="7211" name="Picture 2" descr="school, black, two, stick, outline, people, boy, happy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9326"/>
              <a:stretch>
                <a:fillRect/>
              </a:stretch>
            </p:blipFill>
            <p:spPr bwMode="auto">
              <a:xfrm>
                <a:off x="7615286" y="692696"/>
                <a:ext cx="1133178" cy="1656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12" name="Picture 2" descr="school, black, two, stick, outline, people, boy, happy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9326"/>
              <a:stretch>
                <a:fillRect/>
              </a:stretch>
            </p:blipFill>
            <p:spPr bwMode="auto">
              <a:xfrm>
                <a:off x="6304140" y="692696"/>
                <a:ext cx="1133178" cy="1656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13" name="Picture 146" descr="Children3.jp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230"/>
              <a:stretch>
                <a:fillRect/>
              </a:stretch>
            </p:blipFill>
            <p:spPr bwMode="auto">
              <a:xfrm>
                <a:off x="4932040" y="692696"/>
                <a:ext cx="1104757" cy="1656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201" name="Group 69"/>
            <p:cNvGrpSpPr>
              <a:grpSpLocks/>
            </p:cNvGrpSpPr>
            <p:nvPr/>
          </p:nvGrpSpPr>
          <p:grpSpPr bwMode="auto">
            <a:xfrm>
              <a:off x="539552" y="597445"/>
              <a:ext cx="3600400" cy="1759597"/>
              <a:chOff x="539552" y="597445"/>
              <a:chExt cx="3600400" cy="1759597"/>
            </a:xfrm>
          </p:grpSpPr>
          <p:grpSp>
            <p:nvGrpSpPr>
              <p:cNvPr id="7202" name="Group 11"/>
              <p:cNvGrpSpPr>
                <a:grpSpLocks/>
              </p:cNvGrpSpPr>
              <p:nvPr/>
            </p:nvGrpSpPr>
            <p:grpSpPr bwMode="auto">
              <a:xfrm>
                <a:off x="1780944" y="597445"/>
                <a:ext cx="1033551" cy="1751435"/>
                <a:chOff x="2555776" y="3284984"/>
                <a:chExt cx="1614739" cy="2736304"/>
              </a:xfrm>
            </p:grpSpPr>
            <p:pic>
              <p:nvPicPr>
                <p:cNvPr id="7209" name="Picture 2" descr="school, black, two, stick, outline, people, boy, happy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6294"/>
                <a:stretch>
                  <a:fillRect/>
                </a:stretch>
              </p:blipFill>
              <p:spPr bwMode="auto">
                <a:xfrm>
                  <a:off x="2555776" y="3284984"/>
                  <a:ext cx="1614739" cy="27363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4" name="Isosceles Triangle 143"/>
                <p:cNvSpPr/>
                <p:nvPr/>
              </p:nvSpPr>
              <p:spPr>
                <a:xfrm>
                  <a:off x="2984885" y="4288923"/>
                  <a:ext cx="741570" cy="654419"/>
                </a:xfrm>
                <a:prstGeom prst="triangl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en-GB"/>
                </a:p>
              </p:txBody>
            </p:sp>
          </p:grpSp>
          <p:grpSp>
            <p:nvGrpSpPr>
              <p:cNvPr id="7203" name="Group 13"/>
              <p:cNvGrpSpPr>
                <a:grpSpLocks/>
              </p:cNvGrpSpPr>
              <p:nvPr/>
            </p:nvGrpSpPr>
            <p:grpSpPr bwMode="auto">
              <a:xfrm>
                <a:off x="3106401" y="597445"/>
                <a:ext cx="1033551" cy="1751435"/>
                <a:chOff x="2555776" y="3284984"/>
                <a:chExt cx="1614739" cy="2736304"/>
              </a:xfrm>
            </p:grpSpPr>
            <p:pic>
              <p:nvPicPr>
                <p:cNvPr id="7207" name="Picture 2" descr="school, black, two, stick, outline, people, boy, happy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6294"/>
                <a:stretch>
                  <a:fillRect/>
                </a:stretch>
              </p:blipFill>
              <p:spPr bwMode="auto">
                <a:xfrm>
                  <a:off x="2555776" y="3284984"/>
                  <a:ext cx="1614739" cy="27363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2" name="Isosceles Triangle 141"/>
                <p:cNvSpPr/>
                <p:nvPr/>
              </p:nvSpPr>
              <p:spPr>
                <a:xfrm>
                  <a:off x="2985037" y="4288923"/>
                  <a:ext cx="741572" cy="654419"/>
                </a:xfrm>
                <a:prstGeom prst="triangl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en-GB"/>
                </a:p>
              </p:txBody>
            </p:sp>
          </p:grpSp>
          <p:grpSp>
            <p:nvGrpSpPr>
              <p:cNvPr id="7204" name="Group 57"/>
              <p:cNvGrpSpPr>
                <a:grpSpLocks/>
              </p:cNvGrpSpPr>
              <p:nvPr/>
            </p:nvGrpSpPr>
            <p:grpSpPr bwMode="auto">
              <a:xfrm>
                <a:off x="539552" y="620688"/>
                <a:ext cx="1080120" cy="1736354"/>
                <a:chOff x="7164288" y="1124744"/>
                <a:chExt cx="2820368" cy="4533900"/>
              </a:xfrm>
            </p:grpSpPr>
            <p:pic>
              <p:nvPicPr>
                <p:cNvPr id="7205" name="Picture 138" descr="Children3.jpg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4307" r="19539"/>
                <a:stretch>
                  <a:fillRect/>
                </a:stretch>
              </p:blipFill>
              <p:spPr bwMode="auto">
                <a:xfrm>
                  <a:off x="7164288" y="1124744"/>
                  <a:ext cx="2820368" cy="45339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0" name="Isosceles Triangle 139"/>
                <p:cNvSpPr/>
                <p:nvPr/>
              </p:nvSpPr>
              <p:spPr>
                <a:xfrm>
                  <a:off x="7831665" y="2837259"/>
                  <a:ext cx="1255992" cy="1081325"/>
                </a:xfrm>
                <a:prstGeom prst="triangle">
                  <a:avLst/>
                </a:prstGeom>
                <a:solidFill>
                  <a:srgbClr val="00AE9E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en-GB"/>
                </a:p>
              </p:txBody>
            </p:sp>
          </p:grpSp>
        </p:grpSp>
      </p:grpSp>
      <p:grpSp>
        <p:nvGrpSpPr>
          <p:cNvPr id="7177" name="Group 147"/>
          <p:cNvGrpSpPr>
            <a:grpSpLocks/>
          </p:cNvGrpSpPr>
          <p:nvPr/>
        </p:nvGrpSpPr>
        <p:grpSpPr bwMode="auto">
          <a:xfrm>
            <a:off x="107950" y="1866900"/>
            <a:ext cx="8856663" cy="1346200"/>
            <a:chOff x="179512" y="3140968"/>
            <a:chExt cx="8856984" cy="1345334"/>
          </a:xfrm>
        </p:grpSpPr>
        <p:grpSp>
          <p:nvGrpSpPr>
            <p:cNvPr id="7178" name="Group 77"/>
            <p:cNvGrpSpPr>
              <a:grpSpLocks/>
            </p:cNvGrpSpPr>
            <p:nvPr/>
          </p:nvGrpSpPr>
          <p:grpSpPr bwMode="auto">
            <a:xfrm>
              <a:off x="4619537" y="3212976"/>
              <a:ext cx="4416959" cy="1224136"/>
              <a:chOff x="4619537" y="3212976"/>
              <a:chExt cx="4416959" cy="1224136"/>
            </a:xfrm>
          </p:grpSpPr>
          <p:pic>
            <p:nvPicPr>
              <p:cNvPr id="7195" name="Picture 2" descr="school, black, two, stick, outline, people, boy, happy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9326"/>
              <a:stretch>
                <a:fillRect/>
              </a:stretch>
            </p:blipFill>
            <p:spPr bwMode="auto">
              <a:xfrm>
                <a:off x="6470737" y="3212976"/>
                <a:ext cx="837567" cy="1224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6" name="Picture 2" descr="school, black, two, stick, outline, people, boy, happy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9326"/>
              <a:stretch>
                <a:fillRect/>
              </a:stretch>
            </p:blipFill>
            <p:spPr bwMode="auto">
              <a:xfrm>
                <a:off x="5534633" y="3212976"/>
                <a:ext cx="837567" cy="1224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7" name="Picture 2" descr="school, black, two, stick, outline, people, boy, happy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9326"/>
              <a:stretch>
                <a:fillRect/>
              </a:stretch>
            </p:blipFill>
            <p:spPr bwMode="auto">
              <a:xfrm>
                <a:off x="7334833" y="3212976"/>
                <a:ext cx="837567" cy="1224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8" name="Picture 2" descr="school, black, two, stick, outline, people, boy, happy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9326"/>
              <a:stretch>
                <a:fillRect/>
              </a:stretch>
            </p:blipFill>
            <p:spPr bwMode="auto">
              <a:xfrm>
                <a:off x="8198929" y="3212976"/>
                <a:ext cx="837567" cy="1224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9" name="Picture 169" descr="Children3.jp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230"/>
              <a:stretch>
                <a:fillRect/>
              </a:stretch>
            </p:blipFill>
            <p:spPr bwMode="auto">
              <a:xfrm>
                <a:off x="4619537" y="3212976"/>
                <a:ext cx="816559" cy="1224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179" name="Group 72"/>
            <p:cNvGrpSpPr>
              <a:grpSpLocks/>
            </p:cNvGrpSpPr>
            <p:nvPr/>
          </p:nvGrpSpPr>
          <p:grpSpPr bwMode="auto">
            <a:xfrm>
              <a:off x="179512" y="3140968"/>
              <a:ext cx="4248472" cy="1345334"/>
              <a:chOff x="179512" y="3140968"/>
              <a:chExt cx="4248472" cy="1345334"/>
            </a:xfrm>
          </p:grpSpPr>
          <p:grpSp>
            <p:nvGrpSpPr>
              <p:cNvPr id="7180" name="Group 11"/>
              <p:cNvGrpSpPr>
                <a:grpSpLocks/>
              </p:cNvGrpSpPr>
              <p:nvPr/>
            </p:nvGrpSpPr>
            <p:grpSpPr bwMode="auto">
              <a:xfrm>
                <a:off x="1043608" y="3142573"/>
                <a:ext cx="763929" cy="1294539"/>
                <a:chOff x="2555776" y="3284984"/>
                <a:chExt cx="1614739" cy="2736304"/>
              </a:xfrm>
            </p:grpSpPr>
            <p:pic>
              <p:nvPicPr>
                <p:cNvPr id="7193" name="Picture 2" descr="school, black, two, stick, outline, people, boy, happy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6294"/>
                <a:stretch>
                  <a:fillRect/>
                </a:stretch>
              </p:blipFill>
              <p:spPr bwMode="auto">
                <a:xfrm>
                  <a:off x="2555776" y="3284984"/>
                  <a:ext cx="1614739" cy="27363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5" name="Isosceles Triangle 164"/>
                <p:cNvSpPr/>
                <p:nvPr/>
              </p:nvSpPr>
              <p:spPr>
                <a:xfrm>
                  <a:off x="2984319" y="4287607"/>
                  <a:ext cx="741604" cy="657264"/>
                </a:xfrm>
                <a:prstGeom prst="triangl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en-GB"/>
                </a:p>
              </p:txBody>
            </p:sp>
          </p:grpSp>
          <p:grpSp>
            <p:nvGrpSpPr>
              <p:cNvPr id="7181" name="Group 13"/>
              <p:cNvGrpSpPr>
                <a:grpSpLocks/>
              </p:cNvGrpSpPr>
              <p:nvPr/>
            </p:nvGrpSpPr>
            <p:grpSpPr bwMode="auto">
              <a:xfrm>
                <a:off x="1935863" y="3140968"/>
                <a:ext cx="763929" cy="1294539"/>
                <a:chOff x="2555776" y="3284984"/>
                <a:chExt cx="1614739" cy="2736304"/>
              </a:xfrm>
            </p:grpSpPr>
            <p:pic>
              <p:nvPicPr>
                <p:cNvPr id="7191" name="Picture 2" descr="school, black, two, stick, outline, people, boy, happy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6294"/>
                <a:stretch>
                  <a:fillRect/>
                </a:stretch>
              </p:blipFill>
              <p:spPr bwMode="auto">
                <a:xfrm>
                  <a:off x="2555776" y="3284984"/>
                  <a:ext cx="1614739" cy="27363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3" name="Isosceles Triangle 162"/>
                <p:cNvSpPr/>
                <p:nvPr/>
              </p:nvSpPr>
              <p:spPr>
                <a:xfrm>
                  <a:off x="2984219" y="4287648"/>
                  <a:ext cx="741604" cy="657264"/>
                </a:xfrm>
                <a:prstGeom prst="triangl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en-GB"/>
                </a:p>
              </p:txBody>
            </p:sp>
          </p:grpSp>
          <p:grpSp>
            <p:nvGrpSpPr>
              <p:cNvPr id="7182" name="Group 13"/>
              <p:cNvGrpSpPr>
                <a:grpSpLocks/>
              </p:cNvGrpSpPr>
              <p:nvPr/>
            </p:nvGrpSpPr>
            <p:grpSpPr bwMode="auto">
              <a:xfrm>
                <a:off x="2799959" y="3142573"/>
                <a:ext cx="763929" cy="1294539"/>
                <a:chOff x="2555776" y="3284984"/>
                <a:chExt cx="1614739" cy="2736304"/>
              </a:xfrm>
            </p:grpSpPr>
            <p:pic>
              <p:nvPicPr>
                <p:cNvPr id="7189" name="Picture 2" descr="school, black, two, stick, outline, people, boy, happy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6294"/>
                <a:stretch>
                  <a:fillRect/>
                </a:stretch>
              </p:blipFill>
              <p:spPr bwMode="auto">
                <a:xfrm>
                  <a:off x="2555776" y="3284984"/>
                  <a:ext cx="1614739" cy="27363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1" name="Isosceles Triangle 160"/>
                <p:cNvSpPr/>
                <p:nvPr/>
              </p:nvSpPr>
              <p:spPr>
                <a:xfrm>
                  <a:off x="2986593" y="4287607"/>
                  <a:ext cx="741602" cy="657264"/>
                </a:xfrm>
                <a:prstGeom prst="triangl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en-GB"/>
                </a:p>
              </p:txBody>
            </p:sp>
          </p:grpSp>
          <p:grpSp>
            <p:nvGrpSpPr>
              <p:cNvPr id="7183" name="Group 13"/>
              <p:cNvGrpSpPr>
                <a:grpSpLocks/>
              </p:cNvGrpSpPr>
              <p:nvPr/>
            </p:nvGrpSpPr>
            <p:grpSpPr bwMode="auto">
              <a:xfrm>
                <a:off x="3664055" y="3142573"/>
                <a:ext cx="763929" cy="1294539"/>
                <a:chOff x="2555776" y="3284984"/>
                <a:chExt cx="1614739" cy="2736304"/>
              </a:xfrm>
            </p:grpSpPr>
            <p:pic>
              <p:nvPicPr>
                <p:cNvPr id="7187" name="Picture 2" descr="school, black, two, stick, outline, people, boy, happy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6294"/>
                <a:stretch>
                  <a:fillRect/>
                </a:stretch>
              </p:blipFill>
              <p:spPr bwMode="auto">
                <a:xfrm>
                  <a:off x="2555776" y="3284984"/>
                  <a:ext cx="1614739" cy="27363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9" name="Isosceles Triangle 158"/>
                <p:cNvSpPr/>
                <p:nvPr/>
              </p:nvSpPr>
              <p:spPr>
                <a:xfrm>
                  <a:off x="2985610" y="4287607"/>
                  <a:ext cx="741602" cy="657264"/>
                </a:xfrm>
                <a:prstGeom prst="triangl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en-GB"/>
                </a:p>
              </p:txBody>
            </p:sp>
          </p:grpSp>
          <p:grpSp>
            <p:nvGrpSpPr>
              <p:cNvPr id="7184" name="Group 60"/>
              <p:cNvGrpSpPr>
                <a:grpSpLocks/>
              </p:cNvGrpSpPr>
              <p:nvPr/>
            </p:nvGrpSpPr>
            <p:grpSpPr bwMode="auto">
              <a:xfrm>
                <a:off x="179512" y="3140968"/>
                <a:ext cx="836881" cy="1345334"/>
                <a:chOff x="7164288" y="1124744"/>
                <a:chExt cx="2820368" cy="4533900"/>
              </a:xfrm>
            </p:grpSpPr>
            <p:pic>
              <p:nvPicPr>
                <p:cNvPr id="7185" name="Picture 155" descr="Children3.jpg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4307" r="19539"/>
                <a:stretch>
                  <a:fillRect/>
                </a:stretch>
              </p:blipFill>
              <p:spPr bwMode="auto">
                <a:xfrm>
                  <a:off x="7164288" y="1124744"/>
                  <a:ext cx="2820368" cy="45339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7" name="Isosceles Triangle 156"/>
                <p:cNvSpPr/>
                <p:nvPr/>
              </p:nvSpPr>
              <p:spPr>
                <a:xfrm>
                  <a:off x="7827715" y="2835650"/>
                  <a:ext cx="1262651" cy="1080009"/>
                </a:xfrm>
                <a:prstGeom prst="triangle">
                  <a:avLst/>
                </a:prstGeom>
                <a:solidFill>
                  <a:srgbClr val="00AE9E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en-GB"/>
                </a:p>
              </p:txBody>
            </p:sp>
          </p:grpSp>
        </p:grp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PRIVATE &amp; CONFIDENTIAL, NOT FOR CIRCULATION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91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7" r="13432"/>
          <a:stretch/>
        </p:blipFill>
        <p:spPr>
          <a:xfrm>
            <a:off x="6722626" y="297712"/>
            <a:ext cx="1869301" cy="19256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0" b="6387"/>
          <a:stretch/>
        </p:blipFill>
        <p:spPr>
          <a:xfrm>
            <a:off x="6722627" y="2431642"/>
            <a:ext cx="1872893" cy="19256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0" r="16009"/>
          <a:stretch/>
        </p:blipFill>
        <p:spPr>
          <a:xfrm>
            <a:off x="4633739" y="4565574"/>
            <a:ext cx="1869301" cy="192560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4" r="18371"/>
          <a:stretch/>
        </p:blipFill>
        <p:spPr>
          <a:xfrm>
            <a:off x="4633739" y="297711"/>
            <a:ext cx="1869301" cy="192560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4" t="12554" r="23779"/>
          <a:stretch/>
        </p:blipFill>
        <p:spPr>
          <a:xfrm>
            <a:off x="2471658" y="297712"/>
            <a:ext cx="1869302" cy="192560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3" r="17141"/>
          <a:stretch/>
        </p:blipFill>
        <p:spPr>
          <a:xfrm>
            <a:off x="379180" y="297712"/>
            <a:ext cx="1872893" cy="192560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0" r="10304"/>
          <a:stretch/>
        </p:blipFill>
        <p:spPr>
          <a:xfrm>
            <a:off x="6722627" y="4565574"/>
            <a:ext cx="1872893" cy="192560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3" t="12848" r="12838"/>
          <a:stretch/>
        </p:blipFill>
        <p:spPr>
          <a:xfrm>
            <a:off x="4633740" y="2431641"/>
            <a:ext cx="1869301" cy="19256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53" y="2459552"/>
            <a:ext cx="3811836" cy="2870789"/>
          </a:xfrm>
          <a:prstGeom prst="rect">
            <a:avLst/>
          </a:prstGeom>
        </p:spPr>
      </p:pic>
      <p:sp>
        <p:nvSpPr>
          <p:cNvPr id="11" name="Footer Placeholder 1"/>
          <p:cNvSpPr txBox="1">
            <a:spLocks/>
          </p:cNvSpPr>
          <p:nvPr/>
        </p:nvSpPr>
        <p:spPr>
          <a:xfrm>
            <a:off x="2252073" y="6446727"/>
            <a:ext cx="2895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9pPr>
          </a:lstStyle>
          <a:p>
            <a:pPr>
              <a:defRPr/>
            </a:pPr>
            <a:r>
              <a:rPr lang="en-GB" sz="1200" dirty="0" smtClean="0"/>
              <a:t>PRIVATE &amp; CONFIDENTIAL, NOT FOR CIRCULATION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53323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 smtClean="0">
                <a:solidFill>
                  <a:srgbClr val="00A7E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Change4Life</a:t>
            </a:r>
            <a:r>
              <a:rPr lang="en-GB" altLang="en-US" sz="3200" b="1" dirty="0" smtClean="0">
                <a:solidFill>
                  <a:srgbClr val="00A7E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en-US" sz="3200" dirty="0" smtClean="0">
                <a:solidFill>
                  <a:srgbClr val="00A7E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ambition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229600" cy="4525962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en-GB" altLang="en-US" sz="2400" dirty="0" smtClean="0">
                <a:solidFill>
                  <a:srgbClr val="00A7E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Change4Life was launched in 2009. Its aim has been to inspire a social movement, through which Government, the NHS, local authorities, businesses, charities, schools, families and community leaders could all play a part in improving children’s diets and activity levels.</a:t>
            </a:r>
          </a:p>
          <a:p>
            <a:pPr marL="0" indent="0" algn="ctr">
              <a:buFontTx/>
              <a:buNone/>
              <a:defRPr/>
            </a:pPr>
            <a:r>
              <a:rPr lang="en-GB" altLang="en-US" sz="2400" dirty="0" smtClean="0">
                <a:solidFill>
                  <a:srgbClr val="00A7E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Change4Life aims to encourage families in England to ‘eat well, move more, live longer.’</a:t>
            </a:r>
          </a:p>
          <a:p>
            <a:pPr>
              <a:defRPr/>
            </a:pPr>
            <a:endParaRPr lang="en-US" altLang="en-US" sz="2000" dirty="0" smtClean="0">
              <a:latin typeface="Change 4 Life Text Regular" pitchFamily="50" charset="0"/>
            </a:endParaRPr>
          </a:p>
          <a:p>
            <a:pPr>
              <a:defRPr/>
            </a:pPr>
            <a:endParaRPr lang="en-GB" sz="2000" dirty="0" smtClean="0">
              <a:latin typeface="Change 4 Life Text Regular" pitchFamily="50" charset="0"/>
            </a:endParaRPr>
          </a:p>
          <a:p>
            <a:pPr>
              <a:defRPr/>
            </a:pPr>
            <a:endParaRPr lang="en-GB" sz="2000" dirty="0">
              <a:latin typeface="Change 4 Life Text Regular" pitchFamily="50" charset="0"/>
            </a:endParaRPr>
          </a:p>
          <a:p>
            <a:pPr marL="0" indent="0">
              <a:buFontTx/>
              <a:buNone/>
              <a:defRPr/>
            </a:pPr>
            <a:endParaRPr lang="en-GB" sz="2000" dirty="0" smtClean="0">
              <a:latin typeface="Change 4 Life Text Regular" pitchFamily="50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8957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68313" y="6350"/>
            <a:ext cx="8229600" cy="935038"/>
          </a:xfrm>
        </p:spPr>
        <p:txBody>
          <a:bodyPr/>
          <a:lstStyle/>
          <a:p>
            <a:r>
              <a:rPr lang="en-GB" altLang="en-US" sz="3200" dirty="0" smtClean="0">
                <a:solidFill>
                  <a:srgbClr val="00A7E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Change4Life Behaviours </a:t>
            </a:r>
          </a:p>
        </p:txBody>
      </p:sp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1654175" y="1119188"/>
            <a:ext cx="5437188" cy="4759325"/>
            <a:chOff x="1653560" y="1119188"/>
            <a:chExt cx="5438299" cy="4759325"/>
          </a:xfrm>
        </p:grpSpPr>
        <p:pic>
          <p:nvPicPr>
            <p:cNvPr id="5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410953" y="1119188"/>
              <a:ext cx="1635459" cy="23050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59213" y="1122363"/>
              <a:ext cx="1678331" cy="23050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492261" y="3575050"/>
              <a:ext cx="1630696" cy="230346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0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653560" y="3575050"/>
              <a:ext cx="1589413" cy="230346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12"/>
            <p:cNvPicPr>
              <a:picLocks noChangeAspect="1" noChangeArrowheads="1"/>
            </p:cNvPicPr>
            <p:nvPr/>
          </p:nvPicPr>
          <p:blipFill>
            <a:blip r:embed="rId7"/>
            <a:srcRect l="5559" r="5559"/>
            <a:stretch>
              <a:fillRect/>
            </a:stretch>
          </p:blipFill>
          <p:spPr bwMode="auto">
            <a:xfrm>
              <a:off x="5435758" y="3575050"/>
              <a:ext cx="1656101" cy="2303463"/>
            </a:xfrm>
            <a:prstGeom prst="rect">
              <a:avLst/>
            </a:prstGeom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175" y="1591469"/>
            <a:ext cx="329565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935038" y="4801394"/>
            <a:ext cx="7200900" cy="1800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GB" altLang="en-US" dirty="0" smtClean="0">
                <a:solidFill>
                  <a:srgbClr val="00A7E7"/>
                </a:solidFill>
                <a:latin typeface="Change 4 Life Text Regular" pitchFamily="50" charset="0"/>
              </a:rPr>
              <a:t>Example of Change4Life Eat Well Campaign – January 2015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77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61925" y="209550"/>
            <a:ext cx="8711606" cy="5862638"/>
            <a:chOff x="161925" y="209550"/>
            <a:chExt cx="8711606" cy="5862638"/>
          </a:xfrm>
        </p:grpSpPr>
        <p:pic>
          <p:nvPicPr>
            <p:cNvPr id="5" name="Shape 252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25" r="45486" b="79332"/>
            <a:stretch>
              <a:fillRect/>
            </a:stretch>
          </p:blipFill>
          <p:spPr bwMode="auto">
            <a:xfrm>
              <a:off x="195263" y="5453280"/>
              <a:ext cx="3587750" cy="446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844" y="1312863"/>
              <a:ext cx="1241425" cy="1241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1547219" y="1787525"/>
              <a:ext cx="7135812" cy="2909888"/>
              <a:chOff x="1354523" y="1775842"/>
              <a:chExt cx="7135911" cy="2908384"/>
            </a:xfrm>
          </p:grpSpPr>
          <p:pic>
            <p:nvPicPr>
              <p:cNvPr id="17" name="Picture 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252" r="18069"/>
              <a:stretch>
                <a:fillRect/>
              </a:stretch>
            </p:blipFill>
            <p:spPr bwMode="auto">
              <a:xfrm>
                <a:off x="1354523" y="1775842"/>
                <a:ext cx="1938624" cy="1998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Picture 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91055" y="1777134"/>
                <a:ext cx="1939534" cy="29070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6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17041" y="1783704"/>
                <a:ext cx="3073393" cy="165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8" name="Picture 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25" y="2573555"/>
              <a:ext cx="1206500" cy="2092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1"/>
            <p:cNvSpPr txBox="1">
              <a:spLocks noChangeArrowheads="1"/>
            </p:cNvSpPr>
            <p:nvPr/>
          </p:nvSpPr>
          <p:spPr bwMode="auto">
            <a:xfrm>
              <a:off x="1636119" y="209550"/>
              <a:ext cx="5834062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3200" dirty="0">
                  <a:solidFill>
                    <a:srgbClr val="00A7E7"/>
                  </a:solidFill>
                  <a:latin typeface="Change 4 Life Text Regular" pitchFamily="50" charset="0"/>
                </a:rPr>
                <a:t>Sugar Swaps Campaign</a:t>
              </a:r>
            </a:p>
          </p:txBody>
        </p:sp>
        <p:sp>
          <p:nvSpPr>
            <p:cNvPr id="10" name="TextBox 2"/>
            <p:cNvSpPr txBox="1">
              <a:spLocks noChangeArrowheads="1"/>
            </p:cNvSpPr>
            <p:nvPr/>
          </p:nvSpPr>
          <p:spPr bwMode="auto">
            <a:xfrm>
              <a:off x="1155106" y="1103313"/>
              <a:ext cx="77184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en-US" sz="2400" dirty="0">
                  <a:solidFill>
                    <a:srgbClr val="00A7E7"/>
                  </a:solidFill>
                  <a:latin typeface="Change 4 Life Text Regular" pitchFamily="50" charset="0"/>
                </a:rPr>
                <a:t>TV, radio, posters, digital, in-store advertising, and pack</a:t>
              </a:r>
            </a:p>
          </p:txBody>
        </p:sp>
        <p:pic>
          <p:nvPicPr>
            <p:cNvPr id="11" name="Shape 249"/>
            <p:cNvPicPr preferRelativeResize="0"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63" r="46230" b="78349"/>
            <a:stretch>
              <a:fillRect/>
            </a:stretch>
          </p:blipFill>
          <p:spPr bwMode="auto">
            <a:xfrm>
              <a:off x="179388" y="4818280"/>
              <a:ext cx="3565525" cy="573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" name="Shape 214"/>
            <p:cNvGrpSpPr>
              <a:grpSpLocks/>
            </p:cNvGrpSpPr>
            <p:nvPr/>
          </p:nvGrpSpPr>
          <p:grpSpPr bwMode="auto">
            <a:xfrm>
              <a:off x="6980238" y="3411538"/>
              <a:ext cx="1331912" cy="1558925"/>
              <a:chOff x="376687" y="685825"/>
              <a:chExt cx="2357712" cy="2409475"/>
            </a:xfrm>
          </p:grpSpPr>
          <p:pic>
            <p:nvPicPr>
              <p:cNvPr id="14" name="Shape 215"/>
              <p:cNvPicPr preferRelativeResize="0"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661" b="12933"/>
              <a:stretch>
                <a:fillRect/>
              </a:stretch>
            </p:blipFill>
            <p:spPr bwMode="auto">
              <a:xfrm>
                <a:off x="376687" y="685825"/>
                <a:ext cx="2357698" cy="1052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" name="Shape 216"/>
              <p:cNvPicPr preferRelativeResize="0"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420" b="6941"/>
              <a:stretch>
                <a:fillRect/>
              </a:stretch>
            </p:blipFill>
            <p:spPr bwMode="auto">
              <a:xfrm>
                <a:off x="376700" y="1738325"/>
                <a:ext cx="2357675" cy="1095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" name="Shape 217"/>
              <p:cNvPicPr preferRelativeResize="0"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4763" b="5499"/>
              <a:stretch>
                <a:fillRect/>
              </a:stretch>
            </p:blipFill>
            <p:spPr bwMode="auto">
              <a:xfrm>
                <a:off x="376725" y="2833700"/>
                <a:ext cx="2357675" cy="26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3" name="Shape 185"/>
            <p:cNvPicPr preferRelativeResize="0"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0700" y="4351338"/>
              <a:ext cx="4298950" cy="1720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PRIVATE &amp; CONFIDENTIAL, NOT FOR CIRCULATION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31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IDTH" val="48"/>
  <p:tag name="HEIGHT" val="40.12496"/>
  <p:tag name="TOP" val="308.625"/>
  <p:tag name="LEFT" val="6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IDTH" val="23.5"/>
  <p:tag name="HEIGHT" val="30"/>
  <p:tag name="TOP" val="408.875"/>
  <p:tag name="LEFT" val="226.375"/>
</p:tagLst>
</file>

<file path=ppt/theme/theme1.xml><?xml version="1.0" encoding="utf-8"?>
<a:theme xmlns:a="http://schemas.openxmlformats.org/drawingml/2006/main" name="Shaded_Main">
  <a:themeElements>
    <a:clrScheme name="Public Health England">
      <a:dk1>
        <a:sysClr val="windowText" lastClr="000000"/>
      </a:dk1>
      <a:lt1>
        <a:sysClr val="window" lastClr="FFFFFF"/>
      </a:lt1>
      <a:dk2>
        <a:srgbClr val="009966"/>
      </a:dk2>
      <a:lt2>
        <a:srgbClr val="98002E"/>
      </a:lt2>
      <a:accent1>
        <a:srgbClr val="11175E"/>
      </a:accent1>
      <a:accent2>
        <a:srgbClr val="D8B5A3"/>
      </a:accent2>
      <a:accent3>
        <a:srgbClr val="F9A25E"/>
      </a:accent3>
      <a:accent4>
        <a:srgbClr val="EEB111"/>
      </a:accent4>
      <a:accent5>
        <a:srgbClr val="00B274"/>
      </a:accent5>
      <a:accent6>
        <a:srgbClr val="A7A9AC"/>
      </a:accent6>
      <a:hlink>
        <a:srgbClr val="000000"/>
      </a:hlink>
      <a:folHlink>
        <a:srgbClr val="00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50000"/>
              <a:lumOff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otes0 xmlns="d2e4be10-147f-4448-8ade-0edf048ec0d4">113MB big file. General intro creds for C4L and obesity. Training not yet completed</Notes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F9EBE759829A41A57D455ED39B7EB8" ma:contentTypeVersion="" ma:contentTypeDescription="Create a new document." ma:contentTypeScope="" ma:versionID="e8d44a30b0805b0e633b902d35324d7d">
  <xsd:schema xmlns:xsd="http://www.w3.org/2001/XMLSchema" xmlns:xs="http://www.w3.org/2001/XMLSchema" xmlns:p="http://schemas.microsoft.com/office/2006/metadata/properties" xmlns:ns2="d2e4be10-147f-4448-8ade-0edf048ec0d4" targetNamespace="http://schemas.microsoft.com/office/2006/metadata/properties" ma:root="true" ma:fieldsID="755ffffcf78d8d33162d3f01a3151b72" ns2:_="">
    <xsd:import namespace="d2e4be10-147f-4448-8ade-0edf048ec0d4"/>
    <xsd:element name="properties">
      <xsd:complexType>
        <xsd:sequence>
          <xsd:element name="documentManagement">
            <xsd:complexType>
              <xsd:all>
                <xsd:element ref="ns2:Notes0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e4be10-147f-4448-8ade-0edf048ec0d4" elementFormDefault="qualified">
    <xsd:import namespace="http://schemas.microsoft.com/office/2006/documentManagement/types"/>
    <xsd:import namespace="http://schemas.microsoft.com/office/infopath/2007/PartnerControls"/>
    <xsd:element name="Notes0" ma:index="8" nillable="true" ma:displayName="Notes" ma:internalName="Notes0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92F07B-CA65-4545-9761-5CBD70570C6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21BA55E-5A15-436E-A8C3-DCB566ECEBCE}">
  <ds:schemaRefs>
    <ds:schemaRef ds:uri="d2e4be10-147f-4448-8ade-0edf048ec0d4"/>
    <ds:schemaRef ds:uri="http://purl.org/dc/dcmitype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AFF8CC9-3F85-4D4D-B9A8-F474F90438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2e4be10-147f-4448-8ade-0edf048ec0d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7580</TotalTime>
  <Words>1160</Words>
  <Application>Microsoft Office PowerPoint</Application>
  <PresentationFormat>On-screen Show (4:3)</PresentationFormat>
  <Paragraphs>108</Paragraphs>
  <Slides>16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Shaded_Main</vt:lpstr>
      <vt:lpstr>Ofis Teması</vt:lpstr>
      <vt:lpstr>How healthy living promotion has worked positively UK: A case study of child obesity. </vt:lpstr>
      <vt:lpstr>What ‘PHE’ Does</vt:lpstr>
      <vt:lpstr>PowerPoint Presentation</vt:lpstr>
      <vt:lpstr>Prevalence of overweight and obesity among children National Child Measurement Programme 2013/14</vt:lpstr>
      <vt:lpstr>PowerPoint Presentation</vt:lpstr>
      <vt:lpstr>Change4Life ambition</vt:lpstr>
      <vt:lpstr>Change4Life Behaviours </vt:lpstr>
      <vt:lpstr>PowerPoint Presentation</vt:lpstr>
      <vt:lpstr>PowerPoint Presentation</vt:lpstr>
      <vt:lpstr>Extensive Partner Engagement</vt:lpstr>
      <vt:lpstr>PowerPoint Presentation</vt:lpstr>
      <vt:lpstr>10MSU 2015 Creative Assets </vt:lpstr>
      <vt:lpstr>Extensive Partner Engagement </vt:lpstr>
      <vt:lpstr>10MSU 2014 campaign results</vt:lpstr>
      <vt:lpstr>PowerPoint Presentation</vt:lpstr>
      <vt:lpstr>INTEGRATED APPROACH We bring together Policy, Delivery and Communications</vt:lpstr>
    </vt:vector>
  </TitlesOfParts>
  <Company>Cabinet Office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Presentation-standard</dc:title>
  <dc:creator>Anjna Mistry</dc:creator>
  <cp:lastModifiedBy>Dominic Leverment</cp:lastModifiedBy>
  <cp:revision>462</cp:revision>
  <cp:lastPrinted>2015-07-13T16:12:08Z</cp:lastPrinted>
  <dcterms:created xsi:type="dcterms:W3CDTF">2012-10-10T09:02:29Z</dcterms:created>
  <dcterms:modified xsi:type="dcterms:W3CDTF">2015-07-13T16:26:47Z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0x0101003AF9EBE759829A41A57D455ED39B7EB8</vt:lpwstr>
  </property>
</Properties>
</file>